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27"/>
  </p:notesMasterIdLst>
  <p:sldIdLst>
    <p:sldId id="256" r:id="rId2"/>
    <p:sldId id="257" r:id="rId3"/>
    <p:sldId id="270" r:id="rId4"/>
    <p:sldId id="285" r:id="rId5"/>
    <p:sldId id="287" r:id="rId6"/>
    <p:sldId id="286" r:id="rId7"/>
    <p:sldId id="259" r:id="rId8"/>
    <p:sldId id="290" r:id="rId9"/>
    <p:sldId id="299" r:id="rId10"/>
    <p:sldId id="288" r:id="rId11"/>
    <p:sldId id="293" r:id="rId12"/>
    <p:sldId id="294" r:id="rId13"/>
    <p:sldId id="303" r:id="rId14"/>
    <p:sldId id="304" r:id="rId15"/>
    <p:sldId id="284" r:id="rId16"/>
    <p:sldId id="260" r:id="rId17"/>
    <p:sldId id="307" r:id="rId18"/>
    <p:sldId id="306" r:id="rId19"/>
    <p:sldId id="308" r:id="rId20"/>
    <p:sldId id="297" r:id="rId21"/>
    <p:sldId id="305" r:id="rId22"/>
    <p:sldId id="296" r:id="rId23"/>
    <p:sldId id="302" r:id="rId24"/>
    <p:sldId id="301" r:id="rId25"/>
    <p:sldId id="300" r:id="rId2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827"/>
    <a:srgbClr val="1A3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498FFC99-51A2-471B-931F-CBC5418120DE}" type="datetimeFigureOut">
              <a:rPr lang="en-US" smtClean="0"/>
              <a:t>7/18/2022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081E595A-80BC-4887-BAB0-7999E2630FCE}" type="slidenum">
              <a:rPr lang="en-US" smtClean="0"/>
              <a:t>‹#›</a:t>
            </a:fld>
            <a:endParaRPr lang="en-US" dirty="0"/>
          </a:p>
        </p:txBody>
      </p:sp>
    </p:spTree>
    <p:extLst>
      <p:ext uri="{BB962C8B-B14F-4D97-AF65-F5344CB8AC3E}">
        <p14:creationId xmlns:p14="http://schemas.microsoft.com/office/powerpoint/2010/main" val="325812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01243C4-B163-464A-86D6-F1C560C44A2B}" type="datetime1">
              <a:rPr lang="en-US" smtClean="0"/>
              <a:t>7/18/2022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2110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30DD3-6D99-456B-847D-D5F76B8BAEE5}" type="datetime1">
              <a:rPr lang="en-US" smtClean="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61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8D0E3D5-0013-4CD4-A8EB-F766EA8E1DDF}" type="datetime1">
              <a:rPr lang="en-US" smtClean="0"/>
              <a:t>7/18/2022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925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64C55-19D1-40C0-AE9D-DE45D56C9C0E}" type="datetime1">
              <a:rPr lang="en-US" smtClean="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815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0A8A17E-3CB8-47F0-8345-F184347EA2C4}" type="datetime1">
              <a:rPr lang="en-US" smtClean="0"/>
              <a:t>7/18/2022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325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E2CB1B-2290-4869-93DD-90E779C93071}" type="datetime1">
              <a:rPr lang="en-US" smtClean="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208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12143-8CFF-4D8D-8B91-1205AC54B09D}" type="datetime1">
              <a:rPr lang="en-US" smtClean="0"/>
              <a:t>7/18/2022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542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0B94A9-23BA-4C19-9BA9-FB98ADA16731}" type="datetime1">
              <a:rPr lang="en-US" smtClean="0"/>
              <a:t>7/18/2022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93290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BCE15-6703-46B1-9D77-890C2726DE15}" type="datetime1">
              <a:rPr lang="en-US" smtClean="0"/>
              <a:t>7/18/2022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711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2162761-4C1D-4FA1-86CA-019AF41F3090}" type="datetime1">
              <a:rPr lang="en-US" smtClean="0"/>
              <a:t>7/18/2022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726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D7693-1EBD-48A0-A634-9D93A61FDC32}" type="datetime1">
              <a:rPr lang="en-US" smtClean="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770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E83B46D-0C1E-40DF-82B9-330A70B280AD}" type="datetime1">
              <a:rPr lang="en-US" smtClean="0"/>
              <a:t>7/18/2022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9230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creativecommons.org/licenses/by-nc-nd/3.0/" TargetMode="External"/><Relationship Id="rId4" Type="http://schemas.openxmlformats.org/officeDocument/2006/relationships/hyperlink" Target="https://www.flickr.com/photos/metrotransitmn/14814916976"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www.poab.georgia.gov/"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lineshjose.com/man-signing-documents/" TargetMode="External"/><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2DF747E-7F77-44D1-8C9A-44B6E0B150BA}"/>
              </a:ext>
            </a:extLst>
          </p:cNvPr>
          <p:cNvPicPr>
            <a:picLocks noChangeAspect="1"/>
          </p:cNvPicPr>
          <p:nvPr/>
        </p:nvPicPr>
        <p:blipFill rotWithShape="1">
          <a:blip r:embed="rId2"/>
          <a:srcRect l="5589" t="5744" r="5925" b="5769"/>
          <a:stretch/>
        </p:blipFill>
        <p:spPr>
          <a:xfrm>
            <a:off x="1157067" y="1208533"/>
            <a:ext cx="4184205" cy="4184205"/>
          </a:xfrm>
          <a:prstGeom prst="ellipse">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0976ABE-1D50-4626-8FF4-5D0AC4984835}"/>
              </a:ext>
            </a:extLst>
          </p:cNvPr>
          <p:cNvSpPr>
            <a:spLocks noGrp="1"/>
          </p:cNvSpPr>
          <p:nvPr>
            <p:ph type="ctrTitle"/>
          </p:nvPr>
        </p:nvSpPr>
        <p:spPr>
          <a:xfrm>
            <a:off x="7084370" y="3021782"/>
            <a:ext cx="4312805" cy="2085869"/>
          </a:xfrm>
        </p:spPr>
        <p:txBody>
          <a:bodyPr>
            <a:noAutofit/>
          </a:bodyPr>
          <a:lstStyle/>
          <a:p>
            <a:pPr>
              <a:lnSpc>
                <a:spcPct val="90000"/>
              </a:lnSpc>
            </a:pPr>
            <a:r>
              <a:rPr lang="en-US" sz="4800" dirty="0">
                <a:solidFill>
                  <a:srgbClr val="FFFFFF"/>
                </a:solidFill>
                <a:effectLst>
                  <a:outerShdw blurRad="38100" dist="38100" dir="2700000" algn="tl">
                    <a:srgbClr val="000000">
                      <a:alpha val="43137"/>
                    </a:srgbClr>
                  </a:outerShdw>
                </a:effectLst>
              </a:rPr>
              <a:t>Peace officers’ annuity &amp; benefit fund of Georgia</a:t>
            </a:r>
          </a:p>
        </p:txBody>
      </p:sp>
      <p:sp>
        <p:nvSpPr>
          <p:cNvPr id="4" name="Slide Number Placeholder 3">
            <a:extLst>
              <a:ext uri="{FF2B5EF4-FFF2-40B4-BE49-F238E27FC236}">
                <a16:creationId xmlns:a16="http://schemas.microsoft.com/office/drawing/2014/main" id="{95C93C3A-115C-407F-A602-5DD3256298C1}"/>
              </a:ext>
            </a:extLst>
          </p:cNvPr>
          <p:cNvSpPr>
            <a:spLocks noGrp="1"/>
          </p:cNvSpPr>
          <p:nvPr>
            <p:ph type="sldNum" sz="quarter" idx="12"/>
          </p:nvPr>
        </p:nvSpPr>
        <p:spPr>
          <a:xfrm>
            <a:off x="10558300" y="6400800"/>
            <a:ext cx="1016440" cy="365125"/>
          </a:xfrm>
        </p:spPr>
        <p:txBody>
          <a:bodyPr>
            <a:normAutofit/>
          </a:bodyPr>
          <a:lstStyle/>
          <a:p>
            <a:pPr>
              <a:spcAft>
                <a:spcPts val="600"/>
              </a:spcAft>
            </a:pPr>
            <a:fld id="{D57F1E4F-1CFF-5643-939E-217C01CDF565}" type="slidenum">
              <a:rPr lang="en-US" smtClean="0"/>
              <a:pPr>
                <a:spcAft>
                  <a:spcPts val="600"/>
                </a:spcAft>
              </a:pPr>
              <a:t>1</a:t>
            </a:fld>
            <a:endParaRPr lang="en-US" dirty="0"/>
          </a:p>
        </p:txBody>
      </p:sp>
    </p:spTree>
    <p:extLst>
      <p:ext uri="{BB962C8B-B14F-4D97-AF65-F5344CB8AC3E}">
        <p14:creationId xmlns:p14="http://schemas.microsoft.com/office/powerpoint/2010/main" val="339481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Membership requirements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2228003"/>
            <a:ext cx="11029615" cy="3633047"/>
          </a:xfrm>
        </p:spPr>
        <p:txBody>
          <a:bodyPr>
            <a:normAutofit/>
          </a:bodyPr>
          <a:lstStyle/>
          <a:p>
            <a:pPr>
              <a:lnSpc>
                <a:spcPct val="80000"/>
              </a:lnSpc>
            </a:pPr>
            <a:r>
              <a:rPr lang="en-US" altLang="en-US" sz="2400" dirty="0" err="1"/>
              <a:t>P.O.S.T</a:t>
            </a:r>
            <a:r>
              <a:rPr lang="en-US" altLang="en-US" sz="2400" dirty="0"/>
              <a:t>. Certified, full-time state or local law enforcement position</a:t>
            </a:r>
          </a:p>
          <a:p>
            <a:pPr>
              <a:lnSpc>
                <a:spcPct val="80000"/>
              </a:lnSpc>
            </a:pPr>
            <a:r>
              <a:rPr lang="en-US" altLang="en-US" sz="2400" dirty="0"/>
              <a:t>Yearly </a:t>
            </a:r>
            <a:r>
              <a:rPr lang="en-US" altLang="en-US" sz="2400" dirty="0" err="1"/>
              <a:t>P.O.S.T</a:t>
            </a:r>
            <a:r>
              <a:rPr lang="en-US" altLang="en-US" sz="2400" dirty="0"/>
              <a:t>. training of 20 hours (minimum)</a:t>
            </a:r>
          </a:p>
          <a:p>
            <a:pPr lvl="1">
              <a:lnSpc>
                <a:spcPct val="80000"/>
              </a:lnSpc>
            </a:pPr>
            <a:r>
              <a:rPr lang="en-US" altLang="en-US" sz="2000" dirty="0">
                <a:solidFill>
                  <a:schemeClr val="bg1"/>
                </a:solidFill>
                <a:highlight>
                  <a:srgbClr val="000080"/>
                </a:highlight>
              </a:rPr>
              <a:t>Including Firearms, Deadly Force, De-escalation, and Community Policing</a:t>
            </a:r>
            <a:endParaRPr lang="en-US" altLang="en-US" sz="1800" dirty="0">
              <a:solidFill>
                <a:schemeClr val="bg1"/>
              </a:solidFill>
              <a:highlight>
                <a:srgbClr val="000080"/>
              </a:highlight>
            </a:endParaRPr>
          </a:p>
          <a:p>
            <a:pPr>
              <a:lnSpc>
                <a:spcPct val="80000"/>
              </a:lnSpc>
            </a:pPr>
            <a:r>
              <a:rPr lang="en-US" altLang="en-US" sz="2200" dirty="0"/>
              <a:t>Contribution of $25.00 per month in dues</a:t>
            </a:r>
          </a:p>
          <a:p>
            <a:pPr lvl="2">
              <a:lnSpc>
                <a:spcPct val="80000"/>
              </a:lnSpc>
            </a:pPr>
            <a:endParaRPr lang="en-US" altLang="en-US" sz="1800" dirty="0"/>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5">
            <a:extLst>
              <a:ext uri="{FF2B5EF4-FFF2-40B4-BE49-F238E27FC236}">
                <a16:creationId xmlns:a16="http://schemas.microsoft.com/office/drawing/2014/main" id="{B8DC60EE-DC97-42DD-BBE7-8A3EB80EC0C3}"/>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832555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DUES PAYMENT OPTIONS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2209715"/>
            <a:ext cx="11029615" cy="3633047"/>
          </a:xfrm>
        </p:spPr>
        <p:txBody>
          <a:bodyPr>
            <a:normAutofit/>
          </a:bodyPr>
          <a:lstStyle/>
          <a:p>
            <a:pPr lvl="1"/>
            <a:r>
              <a:rPr lang="en-US" sz="2600" dirty="0"/>
              <a:t>ACH- $25 automatically deducted from checking/ savings each month </a:t>
            </a:r>
          </a:p>
          <a:p>
            <a:pPr lvl="1"/>
            <a:r>
              <a:rPr lang="en-US" sz="2600" dirty="0"/>
              <a:t>Payroll Deduction- </a:t>
            </a:r>
            <a:r>
              <a:rPr lang="en-US" sz="2600" i="1" dirty="0"/>
              <a:t>turn into payroll department if offered by your agency</a:t>
            </a:r>
          </a:p>
          <a:p>
            <a:pPr lvl="1"/>
            <a:r>
              <a:rPr lang="en-US" sz="2600" dirty="0"/>
              <a:t>Personal Check or Money Order</a:t>
            </a:r>
            <a:endParaRPr lang="en-US" sz="1100" dirty="0">
              <a:solidFill>
                <a:schemeClr val="bg1"/>
              </a:solidFill>
              <a:highlight>
                <a:srgbClr val="000080"/>
              </a:highlight>
            </a:endParaRPr>
          </a:p>
          <a:p>
            <a:pPr marL="630000" lvl="2" indent="0" algn="ctr">
              <a:buNone/>
            </a:pPr>
            <a:endParaRPr lang="en-US" sz="1100" dirty="0">
              <a:solidFill>
                <a:schemeClr val="bg1"/>
              </a:solidFill>
              <a:highlight>
                <a:srgbClr val="000080"/>
              </a:highlight>
            </a:endParaRPr>
          </a:p>
          <a:p>
            <a:pPr marL="36000" indent="0" algn="ctr">
              <a:buNone/>
            </a:pPr>
            <a:r>
              <a:rPr lang="en-US" sz="3000" i="1" dirty="0">
                <a:solidFill>
                  <a:schemeClr val="bg1"/>
                </a:solidFill>
                <a:highlight>
                  <a:srgbClr val="000080"/>
                </a:highlight>
              </a:rPr>
              <a:t>**Member is responsible for paying their dues by </a:t>
            </a:r>
          </a:p>
          <a:p>
            <a:pPr marL="36000" indent="0" algn="ctr">
              <a:buNone/>
            </a:pPr>
            <a:r>
              <a:rPr lang="en-US" sz="3000" i="1" dirty="0">
                <a:solidFill>
                  <a:schemeClr val="bg1"/>
                </a:solidFill>
                <a:highlight>
                  <a:srgbClr val="000080"/>
                </a:highlight>
              </a:rPr>
              <a:t>the 10</a:t>
            </a:r>
            <a:r>
              <a:rPr lang="en-US" sz="3000" i="1" baseline="30000" dirty="0">
                <a:solidFill>
                  <a:schemeClr val="bg1"/>
                </a:solidFill>
                <a:highlight>
                  <a:srgbClr val="000080"/>
                </a:highlight>
              </a:rPr>
              <a:t>th</a:t>
            </a:r>
            <a:r>
              <a:rPr lang="en-US" sz="3000" i="1" dirty="0">
                <a:solidFill>
                  <a:schemeClr val="bg1"/>
                </a:solidFill>
                <a:highlight>
                  <a:srgbClr val="000080"/>
                </a:highlight>
              </a:rPr>
              <a:t> of each month**</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6" name="Picture 5">
            <a:extLst>
              <a:ext uri="{FF2B5EF4-FFF2-40B4-BE49-F238E27FC236}">
                <a16:creationId xmlns:a16="http://schemas.microsoft.com/office/drawing/2014/main" id="{C091AA6F-5FE8-4FCE-964A-5E7A22D02A47}"/>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217781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DUES PAYMENT OPTIONS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2228003"/>
            <a:ext cx="11029615" cy="3633047"/>
          </a:xfrm>
        </p:spPr>
        <p:txBody>
          <a:bodyPr>
            <a:normAutofit/>
          </a:bodyPr>
          <a:lstStyle/>
          <a:p>
            <a:pPr marL="324000" lvl="1" indent="0">
              <a:buNone/>
            </a:pPr>
            <a:r>
              <a:rPr lang="en-US" sz="2600" dirty="0"/>
              <a:t>It should also be noted that some departments pay as a benefit the dues of  their employees who are POAB Members.</a:t>
            </a:r>
          </a:p>
          <a:p>
            <a:pPr marL="324000" lvl="1" indent="0">
              <a:buNone/>
            </a:pPr>
            <a:r>
              <a:rPr lang="en-US" sz="2600" b="1" u="sng" dirty="0">
                <a:solidFill>
                  <a:schemeClr val="bg1"/>
                </a:solidFill>
                <a:highlight>
                  <a:srgbClr val="000080"/>
                </a:highlight>
              </a:rPr>
              <a:t>Ultimately, it is the POAB Member’s responsibility to know if their dues are properly maintained.</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5">
            <a:extLst>
              <a:ext uri="{FF2B5EF4-FFF2-40B4-BE49-F238E27FC236}">
                <a16:creationId xmlns:a16="http://schemas.microsoft.com/office/drawing/2014/main" id="{0539614F-AF5B-4183-A255-28454C924B47}"/>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428240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reinstatement</a:t>
            </a:r>
          </a:p>
        </p:txBody>
      </p:sp>
      <p:pic>
        <p:nvPicPr>
          <p:cNvPr id="8" name="Content Placeholder 7" descr="POAB Fund Office">
            <a:extLst>
              <a:ext uri="{FF2B5EF4-FFF2-40B4-BE49-F238E27FC236}">
                <a16:creationId xmlns:a16="http://schemas.microsoft.com/office/drawing/2014/main" id="{F49B983B-859B-453A-A8B1-FE07538CA226}"/>
              </a:ext>
            </a:extLst>
          </p:cNvPr>
          <p:cNvPicPr>
            <a:picLocks noGrp="1" noChangeAspect="1"/>
          </p:cNvPicPr>
          <p:nvPr>
            <p:ph sz="half" idx="2"/>
          </p:nvPr>
        </p:nvPicPr>
        <p:blipFill>
          <a:blip r:embed="rId2"/>
          <a:stretch>
            <a:fillRect/>
          </a:stretch>
        </p:blipFill>
        <p:spPr>
          <a:xfrm>
            <a:off x="6188075" y="2234558"/>
            <a:ext cx="5422900" cy="3619196"/>
          </a:xfrm>
        </p:spPr>
      </p:pic>
      <p:sp>
        <p:nvSpPr>
          <p:cNvPr id="7" name="Slide Number Placeholder 6">
            <a:extLst>
              <a:ext uri="{FF2B5EF4-FFF2-40B4-BE49-F238E27FC236}">
                <a16:creationId xmlns:a16="http://schemas.microsoft.com/office/drawing/2014/main" id="{23154E2D-C6B3-48DF-9B9D-373B42727C20}"/>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4" name="Picture 3">
            <a:extLst>
              <a:ext uri="{FF2B5EF4-FFF2-40B4-BE49-F238E27FC236}">
                <a16:creationId xmlns:a16="http://schemas.microsoft.com/office/drawing/2014/main" id="{ABC4041F-EAC7-4ADA-9231-FAF7D681128A}"/>
              </a:ext>
            </a:extLst>
          </p:cNvPr>
          <p:cNvPicPr>
            <a:picLocks noChangeAspect="1"/>
          </p:cNvPicPr>
          <p:nvPr/>
        </p:nvPicPr>
        <p:blipFill>
          <a:blip r:embed="rId3"/>
          <a:srcRect/>
          <a:stretch/>
        </p:blipFill>
        <p:spPr>
          <a:xfrm>
            <a:off x="581191" y="585880"/>
            <a:ext cx="1275888" cy="1275888"/>
          </a:xfrm>
          <a:prstGeom prst="rect">
            <a:avLst/>
          </a:prstGeom>
        </p:spPr>
      </p:pic>
      <p:sp>
        <p:nvSpPr>
          <p:cNvPr id="6" name="Content Placeholder 5">
            <a:extLst>
              <a:ext uri="{FF2B5EF4-FFF2-40B4-BE49-F238E27FC236}">
                <a16:creationId xmlns:a16="http://schemas.microsoft.com/office/drawing/2014/main" id="{0C7F43AE-A8F3-4D65-B4DA-3880BBAB61A4}"/>
              </a:ext>
            </a:extLst>
          </p:cNvPr>
          <p:cNvSpPr>
            <a:spLocks noGrp="1"/>
          </p:cNvSpPr>
          <p:nvPr>
            <p:ph sz="half" idx="1"/>
          </p:nvPr>
        </p:nvSpPr>
        <p:spPr/>
        <p:txBody>
          <a:bodyPr>
            <a:normAutofit/>
          </a:bodyPr>
          <a:lstStyle/>
          <a:p>
            <a:pPr marL="0" indent="0">
              <a:lnSpc>
                <a:spcPct val="80000"/>
              </a:lnSpc>
              <a:buNone/>
            </a:pPr>
            <a:r>
              <a:rPr lang="en-US" sz="2400" dirty="0"/>
              <a:t>Members who either were </a:t>
            </a:r>
            <a:r>
              <a:rPr lang="en-US" sz="2400" i="1" dirty="0"/>
              <a:t>terminated</a:t>
            </a:r>
            <a:r>
              <a:rPr lang="en-US" sz="2400" dirty="0"/>
              <a:t> </a:t>
            </a:r>
            <a:r>
              <a:rPr lang="en-US" sz="2400" i="1" dirty="0"/>
              <a:t>due to delinquent dues—OR—did not inform POAB of their return to law enforcement after employment change within 8 months </a:t>
            </a:r>
            <a:r>
              <a:rPr lang="en-US" sz="2400" dirty="0"/>
              <a:t>- can reinstate their account to Active Membership.</a:t>
            </a:r>
          </a:p>
          <a:p>
            <a:pPr marL="0" indent="0">
              <a:lnSpc>
                <a:spcPct val="80000"/>
              </a:lnSpc>
              <a:buNone/>
            </a:pPr>
            <a:r>
              <a:rPr lang="en-US" sz="2400" dirty="0"/>
              <a:t>Members have 8 MONTHS from the time of first delinquency to pay all dues owed without negatively affecting their service credit.</a:t>
            </a:r>
            <a:endParaRPr lang="en-US" dirty="0"/>
          </a:p>
        </p:txBody>
      </p:sp>
    </p:spTree>
    <p:extLst>
      <p:ext uri="{BB962C8B-B14F-4D97-AF65-F5344CB8AC3E}">
        <p14:creationId xmlns:p14="http://schemas.microsoft.com/office/powerpoint/2010/main" val="320054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Cost to reinstate</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a:xfrm>
            <a:off x="581192" y="2228003"/>
            <a:ext cx="5514807" cy="3633047"/>
          </a:xfrm>
        </p:spPr>
        <p:txBody>
          <a:bodyPr anchor="t">
            <a:normAutofit lnSpcReduction="10000"/>
          </a:bodyPr>
          <a:lstStyle/>
          <a:p>
            <a:pPr marL="0" indent="0">
              <a:buNone/>
            </a:pPr>
            <a:r>
              <a:rPr lang="en-US" sz="2400" b="1" dirty="0"/>
              <a:t>Paid within 8 Month Window</a:t>
            </a:r>
          </a:p>
          <a:p>
            <a:pPr marL="0" indent="0">
              <a:buNone/>
            </a:pPr>
            <a:r>
              <a:rPr lang="en-US" sz="2400" dirty="0"/>
              <a:t>Member will receive service credit for the delinquent period and will return to Active status. </a:t>
            </a:r>
          </a:p>
          <a:p>
            <a:pPr marL="0" indent="0">
              <a:buNone/>
            </a:pPr>
            <a:r>
              <a:rPr lang="en-US" sz="2400" b="1" dirty="0"/>
              <a:t>($25 for each month delinquent up to 8 months) + ($45 reinstatement fee)</a:t>
            </a:r>
          </a:p>
          <a:p>
            <a:pPr marL="0" indent="0">
              <a:buNone/>
            </a:pPr>
            <a:endParaRPr lang="en-US" sz="2400" dirty="0"/>
          </a:p>
          <a:p>
            <a:pPr marL="0" indent="0">
              <a:buNone/>
            </a:pPr>
            <a:endParaRPr lang="en-US" sz="2400" dirty="0"/>
          </a:p>
        </p:txBody>
      </p:sp>
      <p:sp>
        <p:nvSpPr>
          <p:cNvPr id="8" name="Content Placeholder 7">
            <a:extLst>
              <a:ext uri="{FF2B5EF4-FFF2-40B4-BE49-F238E27FC236}">
                <a16:creationId xmlns:a16="http://schemas.microsoft.com/office/drawing/2014/main" id="{3095D070-BB57-4300-8769-4A33CC64AEC1}"/>
              </a:ext>
            </a:extLst>
          </p:cNvPr>
          <p:cNvSpPr>
            <a:spLocks noGrp="1"/>
          </p:cNvSpPr>
          <p:nvPr>
            <p:ph sz="half" idx="2"/>
          </p:nvPr>
        </p:nvSpPr>
        <p:spPr>
          <a:xfrm>
            <a:off x="6188417" y="2228003"/>
            <a:ext cx="5422392" cy="3633047"/>
          </a:xfrm>
        </p:spPr>
        <p:txBody>
          <a:bodyPr anchor="t">
            <a:normAutofit lnSpcReduction="10000"/>
          </a:bodyPr>
          <a:lstStyle/>
          <a:p>
            <a:pPr marL="0" indent="0">
              <a:buNone/>
            </a:pPr>
            <a:r>
              <a:rPr lang="en-US" sz="2400" b="1" dirty="0"/>
              <a:t>Paid outside 8 Month Window</a:t>
            </a:r>
          </a:p>
          <a:p>
            <a:pPr marL="0" indent="0">
              <a:buNone/>
            </a:pPr>
            <a:r>
              <a:rPr lang="en-US" sz="2400" dirty="0"/>
              <a:t>Member </a:t>
            </a:r>
            <a:r>
              <a:rPr lang="en-US" sz="2400" b="0" i="0" dirty="0">
                <a:solidFill>
                  <a:srgbClr val="000300"/>
                </a:solidFill>
                <a:effectLst/>
                <a:latin typeface="Source Serif Pro VF"/>
              </a:rPr>
              <a:t>will return to Active status as of the date on which they paid the outstanding dues.</a:t>
            </a:r>
          </a:p>
          <a:p>
            <a:pPr marL="0" indent="0">
              <a:buNone/>
            </a:pPr>
            <a:r>
              <a:rPr lang="en-US" sz="2400" b="0" i="0" dirty="0">
                <a:solidFill>
                  <a:srgbClr val="000300"/>
                </a:solidFill>
                <a:effectLst/>
                <a:latin typeface="Source Serif Pro VF"/>
              </a:rPr>
              <a:t> </a:t>
            </a:r>
            <a:r>
              <a:rPr lang="en-US" sz="2400" b="1" i="0" dirty="0">
                <a:solidFill>
                  <a:srgbClr val="000300"/>
                </a:solidFill>
                <a:effectLst/>
                <a:latin typeface="Source Serif Pro VF"/>
              </a:rPr>
              <a:t>($25 for one month's dues + $45 reinstatement fee = $70). </a:t>
            </a:r>
          </a:p>
          <a:p>
            <a:pPr marL="0" indent="0">
              <a:buNone/>
            </a:pPr>
            <a:r>
              <a:rPr lang="en-US" sz="2400" b="0" i="0" dirty="0">
                <a:solidFill>
                  <a:srgbClr val="000300"/>
                </a:solidFill>
                <a:effectLst/>
                <a:latin typeface="Source Serif Pro VF"/>
              </a:rPr>
              <a:t>These members have an opportunity to purchase the time lost during delinquency. (Gap Service Purchase)</a:t>
            </a:r>
            <a:endParaRPr lang="en-US" sz="2400" dirty="0"/>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9" name="Picture 8">
            <a:extLst>
              <a:ext uri="{FF2B5EF4-FFF2-40B4-BE49-F238E27FC236}">
                <a16:creationId xmlns:a16="http://schemas.microsoft.com/office/drawing/2014/main" id="{3B4F0F44-C612-4015-8101-E94F4132430A}"/>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2310872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a:xfrm>
            <a:off x="803189" y="2733261"/>
            <a:ext cx="3089189" cy="2514600"/>
          </a:xfrm>
        </p:spPr>
        <p:txBody>
          <a:bodyPr vert="horz" lIns="91440" tIns="45720" rIns="91440" bIns="45720" rtlCol="0" anchor="ctr">
            <a:normAutofit/>
          </a:bodyPr>
          <a:lstStyle/>
          <a:p>
            <a:r>
              <a:rPr lang="en-US" dirty="0">
                <a:highlight>
                  <a:srgbClr val="000080"/>
                </a:highlight>
              </a:rPr>
              <a:t>MEMBERSHIP IS TRANSFERABLE BETWEEN STATE AND LOCAL AGENCIES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803190" y="5416826"/>
            <a:ext cx="10585622" cy="973738"/>
          </a:xfrm>
        </p:spPr>
        <p:txBody>
          <a:bodyPr vert="horz" lIns="91440" tIns="45720" rIns="91440" bIns="45720" rtlCol="0" anchor="ctr">
            <a:normAutofit/>
          </a:bodyPr>
          <a:lstStyle/>
          <a:p>
            <a:pPr marL="0" indent="0">
              <a:buNone/>
            </a:pPr>
            <a:r>
              <a:rPr lang="en-US" altLang="en-US" sz="2000" dirty="0"/>
              <a:t>Whether you stay at one agency your entire career or move between several state or local law enforcement positions, your POAB membership can follow you. (Position must be POAB eligible). </a:t>
            </a:r>
          </a:p>
        </p:txBody>
      </p:sp>
      <p:pic>
        <p:nvPicPr>
          <p:cNvPr id="7" name="Content Placeholder 13">
            <a:extLst>
              <a:ext uri="{FF2B5EF4-FFF2-40B4-BE49-F238E27FC236}">
                <a16:creationId xmlns:a16="http://schemas.microsoft.com/office/drawing/2014/main" id="{1DFB9CBC-A1FA-44D8-9191-07189ACDC4D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3307"/>
                    </a14:imgEffect>
                  </a14:imgLayer>
                </a14:imgProps>
              </a:ext>
              <a:ext uri="{837473B0-CC2E-450A-ABE3-18F120FF3D39}">
                <a1611:picAttrSrcUrl xmlns:a1611="http://schemas.microsoft.com/office/drawing/2016/11/main" r:id="rId4"/>
              </a:ext>
            </a:extLst>
          </a:blip>
          <a:srcRect l="-2325" t="-1484" r="11197" b="9675"/>
          <a:stretch/>
        </p:blipFill>
        <p:spPr>
          <a:xfrm flipH="1">
            <a:off x="4241830" y="726185"/>
            <a:ext cx="7752086" cy="4389120"/>
          </a:xfrm>
          <a:prstGeom prst="rect">
            <a:avLst/>
          </a:prstGeom>
        </p:spPr>
      </p:pic>
      <p:sp>
        <p:nvSpPr>
          <p:cNvPr id="8" name="TextBox 7">
            <a:extLst>
              <a:ext uri="{FF2B5EF4-FFF2-40B4-BE49-F238E27FC236}">
                <a16:creationId xmlns:a16="http://schemas.microsoft.com/office/drawing/2014/main" id="{DD65B3F5-6D3F-4DAF-AACB-EC6BD0BE81C3}"/>
              </a:ext>
            </a:extLst>
          </p:cNvPr>
          <p:cNvSpPr txBox="1"/>
          <p:nvPr/>
        </p:nvSpPr>
        <p:spPr>
          <a:xfrm>
            <a:off x="4241830" y="4966199"/>
            <a:ext cx="3300904" cy="230832"/>
          </a:xfrm>
          <a:prstGeom prst="rect">
            <a:avLst/>
          </a:prstGeom>
          <a:solidFill>
            <a:srgbClr val="000000"/>
          </a:solidFill>
        </p:spPr>
        <p:txBody>
          <a:bodyPr wrap="none" rtlCol="0">
            <a:spAutoFit/>
          </a:bodyPr>
          <a:lstStyle/>
          <a:p>
            <a:r>
              <a:rPr lang="en-US" sz="900" dirty="0">
                <a:solidFill>
                  <a:schemeClr val="bg1"/>
                </a:solidFill>
                <a:hlinkClick r:id="rId4" tooltip="https://www.flickr.com/photos/metrotransitmn/14814916976">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p:sp>
        <p:nvSpPr>
          <p:cNvPr id="22" name="Slide Number Placeholder 4">
            <a:extLst>
              <a:ext uri="{FF2B5EF4-FFF2-40B4-BE49-F238E27FC236}">
                <a16:creationId xmlns:a16="http://schemas.microsoft.com/office/drawing/2014/main" id="{FF78DD7E-8FDA-419F-991C-2C1B5E622BE6}"/>
              </a:ext>
            </a:extLst>
          </p:cNvPr>
          <p:cNvSpPr txBox="1">
            <a:spLocks/>
          </p:cNvSpPr>
          <p:nvPr/>
        </p:nvSpPr>
        <p:spPr>
          <a:xfrm>
            <a:off x="10558300" y="5956137"/>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15</a:t>
            </a:fld>
            <a:endParaRPr lang="en-US" dirty="0"/>
          </a:p>
        </p:txBody>
      </p:sp>
      <p:pic>
        <p:nvPicPr>
          <p:cNvPr id="11" name="Picture 10">
            <a:extLst>
              <a:ext uri="{FF2B5EF4-FFF2-40B4-BE49-F238E27FC236}">
                <a16:creationId xmlns:a16="http://schemas.microsoft.com/office/drawing/2014/main" id="{BFB1E9E9-66D0-470E-890F-D3537856A100}"/>
              </a:ext>
            </a:extLst>
          </p:cNvPr>
          <p:cNvPicPr>
            <a:picLocks noChangeAspect="1"/>
          </p:cNvPicPr>
          <p:nvPr/>
        </p:nvPicPr>
        <p:blipFill rotWithShape="1">
          <a:blip r:embed="rId6"/>
          <a:srcRect t="5259" b="4548"/>
          <a:stretch/>
        </p:blipFill>
        <p:spPr>
          <a:xfrm>
            <a:off x="899160" y="725862"/>
            <a:ext cx="2194935" cy="1979631"/>
          </a:xfrm>
          <a:prstGeom prst="rect">
            <a:avLst/>
          </a:prstGeom>
        </p:spPr>
      </p:pic>
    </p:spTree>
    <p:extLst>
      <p:ext uri="{BB962C8B-B14F-4D97-AF65-F5344CB8AC3E}">
        <p14:creationId xmlns:p14="http://schemas.microsoft.com/office/powerpoint/2010/main" val="366014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department and position changes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2005547"/>
            <a:ext cx="11029615" cy="4315716"/>
          </a:xfrm>
        </p:spPr>
        <p:txBody>
          <a:bodyPr>
            <a:normAutofit/>
          </a:bodyPr>
          <a:lstStyle/>
          <a:p>
            <a:pPr marL="0" indent="0">
              <a:lnSpc>
                <a:spcPct val="80000"/>
              </a:lnSpc>
              <a:buNone/>
            </a:pPr>
            <a:r>
              <a:rPr lang="en-US" altLang="en-US" sz="2400" dirty="0"/>
              <a:t>It is imperative that members keep the POAB Office informed of </a:t>
            </a:r>
            <a:r>
              <a:rPr lang="en-US" altLang="en-US" sz="2400" u="sng" dirty="0">
                <a:solidFill>
                  <a:schemeClr val="bg1"/>
                </a:solidFill>
                <a:highlight>
                  <a:srgbClr val="000080"/>
                </a:highlight>
              </a:rPr>
              <a:t>any and all </a:t>
            </a:r>
            <a:r>
              <a:rPr lang="en-US" altLang="en-US" sz="2400" dirty="0"/>
              <a:t>employment changes. Retirement benefit calculations are based on service credit. Service Credit is documented by submissions of </a:t>
            </a:r>
            <a:r>
              <a:rPr lang="en-US" altLang="en-US" sz="2400" b="1" u="sng" dirty="0"/>
              <a:t>Certification by Employing Agency Forms</a:t>
            </a:r>
            <a:r>
              <a:rPr lang="en-US" altLang="en-US" sz="2400" dirty="0"/>
              <a:t>.  If a member has an employment change, they </a:t>
            </a:r>
            <a:r>
              <a:rPr lang="en-US" altLang="en-US" sz="2400" b="1" i="1" u="sng" dirty="0"/>
              <a:t>must</a:t>
            </a:r>
            <a:r>
              <a:rPr lang="en-US" altLang="en-US" sz="2400" dirty="0"/>
              <a:t> inform the POAB Office.</a:t>
            </a:r>
          </a:p>
          <a:p>
            <a:pPr marL="0" indent="0">
              <a:lnSpc>
                <a:spcPct val="80000"/>
              </a:lnSpc>
              <a:buNone/>
            </a:pPr>
            <a:r>
              <a:rPr lang="en-US" altLang="en-US" sz="2400" dirty="0"/>
              <a:t>Members who are removed from active status have 8 months to inform the Fund of employment changes to avoid losing creditable service.</a:t>
            </a:r>
          </a:p>
          <a:p>
            <a:pPr marL="0" indent="0">
              <a:lnSpc>
                <a:spcPct val="80000"/>
              </a:lnSpc>
              <a:buNone/>
            </a:pPr>
            <a:r>
              <a:rPr lang="en-US" altLang="en-US" sz="2400" i="1" dirty="0"/>
              <a:t>It should also be noted that members should also inform the Fund of other changes such as…address, phone numbers, emails, bank draft information, beneficiaries, etc.</a:t>
            </a:r>
            <a:endParaRPr lang="en-US" altLang="en-US" sz="1800" i="1" dirty="0"/>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6" name="Picture 5">
            <a:extLst>
              <a:ext uri="{FF2B5EF4-FFF2-40B4-BE49-F238E27FC236}">
                <a16:creationId xmlns:a16="http://schemas.microsoft.com/office/drawing/2014/main" id="{29EFBE05-63E6-4325-8A28-D1D268071E46}"/>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2774673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with low confidence">
            <a:extLst>
              <a:ext uri="{FF2B5EF4-FFF2-40B4-BE49-F238E27FC236}">
                <a16:creationId xmlns:a16="http://schemas.microsoft.com/office/drawing/2014/main" id="{A429DF19-61D8-4A95-A9E0-FF8FE33CF510}"/>
              </a:ext>
            </a:extLst>
          </p:cNvPr>
          <p:cNvPicPr>
            <a:picLocks noChangeAspect="1"/>
          </p:cNvPicPr>
          <p:nvPr/>
        </p:nvPicPr>
        <p:blipFill rotWithShape="1">
          <a:blip r:embed="rId2"/>
          <a:srcRect l="9038" t="30687" r="11354" b="32860"/>
          <a:stretch/>
        </p:blipFill>
        <p:spPr>
          <a:xfrm>
            <a:off x="857250" y="3169591"/>
            <a:ext cx="10477500" cy="2698679"/>
          </a:xfrm>
          <a:prstGeom prst="rect">
            <a:avLst/>
          </a:prstGeom>
        </p:spPr>
      </p:pic>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Additional membership CREDIT</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a:xfrm>
            <a:off x="1019175" y="2228001"/>
            <a:ext cx="2066924" cy="4093259"/>
          </a:xfrm>
        </p:spPr>
        <p:txBody>
          <a:bodyPr anchor="t">
            <a:normAutofit/>
          </a:bodyPr>
          <a:lstStyle/>
          <a:p>
            <a:pPr marL="0" indent="0" algn="ctr">
              <a:buNone/>
            </a:pPr>
            <a:r>
              <a:rPr lang="en-US" sz="2400" b="1" dirty="0"/>
              <a:t>Purchase Prior Service</a:t>
            </a:r>
            <a:endParaRPr lang="en-US" dirty="0"/>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Picture 6">
            <a:extLst>
              <a:ext uri="{FF2B5EF4-FFF2-40B4-BE49-F238E27FC236}">
                <a16:creationId xmlns:a16="http://schemas.microsoft.com/office/drawing/2014/main" id="{7627AD42-0309-4A55-AA52-5C9713653DD5}"/>
              </a:ext>
            </a:extLst>
          </p:cNvPr>
          <p:cNvPicPr>
            <a:picLocks noChangeAspect="1"/>
          </p:cNvPicPr>
          <p:nvPr/>
        </p:nvPicPr>
        <p:blipFill>
          <a:blip r:embed="rId3"/>
          <a:srcRect/>
          <a:stretch/>
        </p:blipFill>
        <p:spPr>
          <a:xfrm>
            <a:off x="581191" y="585880"/>
            <a:ext cx="1275888" cy="1275888"/>
          </a:xfrm>
          <a:prstGeom prst="rect">
            <a:avLst/>
          </a:prstGeom>
        </p:spPr>
      </p:pic>
      <p:sp>
        <p:nvSpPr>
          <p:cNvPr id="9" name="Text Placeholder 12">
            <a:extLst>
              <a:ext uri="{FF2B5EF4-FFF2-40B4-BE49-F238E27FC236}">
                <a16:creationId xmlns:a16="http://schemas.microsoft.com/office/drawing/2014/main" id="{7CE60DE7-D984-49AC-96B5-E595F717E90B}"/>
              </a:ext>
            </a:extLst>
          </p:cNvPr>
          <p:cNvSpPr txBox="1">
            <a:spLocks/>
          </p:cNvSpPr>
          <p:nvPr/>
        </p:nvSpPr>
        <p:spPr>
          <a:xfrm>
            <a:off x="4171950" y="2228000"/>
            <a:ext cx="1381125" cy="409325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Gap Service</a:t>
            </a:r>
          </a:p>
        </p:txBody>
      </p:sp>
      <p:sp>
        <p:nvSpPr>
          <p:cNvPr id="10" name="Text Placeholder 12">
            <a:extLst>
              <a:ext uri="{FF2B5EF4-FFF2-40B4-BE49-F238E27FC236}">
                <a16:creationId xmlns:a16="http://schemas.microsoft.com/office/drawing/2014/main" id="{D5DBD8A4-A492-43BA-84D1-E27D92510413}"/>
              </a:ext>
            </a:extLst>
          </p:cNvPr>
          <p:cNvSpPr txBox="1">
            <a:spLocks/>
          </p:cNvSpPr>
          <p:nvPr/>
        </p:nvSpPr>
        <p:spPr>
          <a:xfrm>
            <a:off x="9305925" y="2228000"/>
            <a:ext cx="1657347" cy="409325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Leave of Absence</a:t>
            </a:r>
          </a:p>
        </p:txBody>
      </p:sp>
      <p:sp>
        <p:nvSpPr>
          <p:cNvPr id="11" name="Text Placeholder 12">
            <a:extLst>
              <a:ext uri="{FF2B5EF4-FFF2-40B4-BE49-F238E27FC236}">
                <a16:creationId xmlns:a16="http://schemas.microsoft.com/office/drawing/2014/main" id="{C9521578-99FF-4443-8BC0-9EA1218552B3}"/>
              </a:ext>
            </a:extLst>
          </p:cNvPr>
          <p:cNvSpPr txBox="1">
            <a:spLocks/>
          </p:cNvSpPr>
          <p:nvPr/>
        </p:nvSpPr>
        <p:spPr>
          <a:xfrm>
            <a:off x="6638927" y="2208610"/>
            <a:ext cx="1657347" cy="409325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Military Service</a:t>
            </a:r>
          </a:p>
        </p:txBody>
      </p:sp>
    </p:spTree>
    <p:extLst>
      <p:ext uri="{BB962C8B-B14F-4D97-AF65-F5344CB8AC3E}">
        <p14:creationId xmlns:p14="http://schemas.microsoft.com/office/powerpoint/2010/main" val="246576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sz="3200" dirty="0"/>
              <a:t>Purchasing prior service</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3067329"/>
            <a:ext cx="11029615" cy="2793721"/>
          </a:xfrm>
        </p:spPr>
        <p:txBody>
          <a:bodyPr>
            <a:noAutofit/>
          </a:bodyPr>
          <a:lstStyle/>
          <a:p>
            <a:pPr marL="0" indent="0">
              <a:buNone/>
            </a:pPr>
            <a:r>
              <a:rPr lang="en-US" sz="2400" dirty="0"/>
              <a:t>Once you have been a POAB member for </a:t>
            </a:r>
            <a:r>
              <a:rPr lang="en-US" sz="2400" dirty="0">
                <a:solidFill>
                  <a:schemeClr val="bg1"/>
                </a:solidFill>
                <a:highlight>
                  <a:srgbClr val="000080"/>
                </a:highlight>
              </a:rPr>
              <a:t>five years</a:t>
            </a:r>
            <a:r>
              <a:rPr lang="en-US" sz="2400" dirty="0"/>
              <a:t>, you are eligible to purchase up to 5 years of prior law enforcement service. </a:t>
            </a:r>
            <a:r>
              <a:rPr lang="en-US" sz="2400" u="sng" dirty="0"/>
              <a:t>You must match the previous service going forward by working day for day to receive full credit. </a:t>
            </a:r>
          </a:p>
          <a:p>
            <a:pPr marL="0" indent="0">
              <a:buNone/>
            </a:pPr>
            <a:r>
              <a:rPr lang="en-US" sz="2400" dirty="0">
                <a:solidFill>
                  <a:schemeClr val="bg1"/>
                </a:solidFill>
                <a:highlight>
                  <a:srgbClr val="000080"/>
                </a:highlight>
              </a:rPr>
              <a:t>Cost is the amount of time purchased + 10% interest rate compounded annually forward from the service rendered. </a:t>
            </a:r>
          </a:p>
          <a:p>
            <a:pPr marL="0" indent="0">
              <a:buNone/>
            </a:pPr>
            <a:r>
              <a:rPr lang="en-US" sz="2400" dirty="0"/>
              <a:t>POAB Fund staff members figure the cost of the prior service upon request. You will be required to provide a completed Certification by Employing Agency form for all agencies for which you wish to obtain credit.  A lump sum payment is required with the completed paperwork.</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Picture 5">
            <a:extLst>
              <a:ext uri="{FF2B5EF4-FFF2-40B4-BE49-F238E27FC236}">
                <a16:creationId xmlns:a16="http://schemas.microsoft.com/office/drawing/2014/main" id="{059BF235-5459-4BC3-9FA3-CE21CAC51C89}"/>
              </a:ext>
            </a:extLst>
          </p:cNvPr>
          <p:cNvPicPr>
            <a:picLocks noChangeAspect="1"/>
          </p:cNvPicPr>
          <p:nvPr/>
        </p:nvPicPr>
        <p:blipFill>
          <a:blip r:embed="rId2"/>
          <a:srcRect/>
          <a:stretch/>
        </p:blipFill>
        <p:spPr>
          <a:xfrm>
            <a:off x="581191" y="585880"/>
            <a:ext cx="1275888" cy="1275888"/>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A57C6838-4EB5-48B2-B8CC-355255DBBAFF}"/>
              </a:ext>
            </a:extLst>
          </p:cNvPr>
          <p:cNvPicPr>
            <a:picLocks noChangeAspect="1"/>
          </p:cNvPicPr>
          <p:nvPr/>
        </p:nvPicPr>
        <p:blipFill rotWithShape="1">
          <a:blip r:embed="rId3"/>
          <a:srcRect l="9038" t="30687" r="73083" b="32860"/>
          <a:stretch/>
        </p:blipFill>
        <p:spPr>
          <a:xfrm>
            <a:off x="9156424" y="368650"/>
            <a:ext cx="2353089" cy="2698679"/>
          </a:xfrm>
          <a:prstGeom prst="rect">
            <a:avLst/>
          </a:prstGeom>
        </p:spPr>
      </p:pic>
    </p:spTree>
    <p:extLst>
      <p:ext uri="{BB962C8B-B14F-4D97-AF65-F5344CB8AC3E}">
        <p14:creationId xmlns:p14="http://schemas.microsoft.com/office/powerpoint/2010/main" val="355490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sz="3200" dirty="0"/>
              <a:t>Gap service</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0" y="2034121"/>
            <a:ext cx="10429706" cy="4483804"/>
          </a:xfrm>
        </p:spPr>
        <p:txBody>
          <a:bodyPr>
            <a:noAutofit/>
          </a:bodyPr>
          <a:lstStyle/>
          <a:p>
            <a:pPr marL="0" indent="0" algn="l">
              <a:buNone/>
            </a:pPr>
            <a:r>
              <a:rPr lang="en-US" sz="2400" dirty="0"/>
              <a:t>Gap Service refers to the service for which a member was eligible to receive credit after joining the Fund but did not receive the credit because they are either terminated due to delinquent dues - OR - they did not inform POAB of their return to law enforcement after employment change within 8 months. </a:t>
            </a:r>
          </a:p>
          <a:p>
            <a:pPr marL="0" indent="0" algn="l">
              <a:lnSpc>
                <a:spcPct val="150000"/>
              </a:lnSpc>
              <a:spcBef>
                <a:spcPts val="0"/>
              </a:spcBef>
              <a:spcAft>
                <a:spcPts val="0"/>
              </a:spcAft>
              <a:buNone/>
            </a:pPr>
            <a:r>
              <a:rPr lang="en-US" sz="2400" b="0" i="0" dirty="0">
                <a:solidFill>
                  <a:srgbClr val="000300"/>
                </a:solidFill>
                <a:effectLst/>
                <a:latin typeface="Source Serif Pro VF"/>
              </a:rPr>
              <a:t>Members are eligible to purchase Gap Service if:</a:t>
            </a:r>
          </a:p>
          <a:p>
            <a:pPr algn="l">
              <a:spcBef>
                <a:spcPts val="0"/>
              </a:spcBef>
              <a:spcAft>
                <a:spcPts val="0"/>
              </a:spcAft>
              <a:buFont typeface="Arial" panose="020B0604020202020204" pitchFamily="34" charset="0"/>
              <a:buChar char="•"/>
            </a:pPr>
            <a:r>
              <a:rPr lang="en-US" sz="2400" b="0" i="0" dirty="0">
                <a:solidFill>
                  <a:srgbClr val="000300"/>
                </a:solidFill>
                <a:effectLst/>
                <a:latin typeface="Source Serif Pro VF"/>
              </a:rPr>
              <a:t>They are active members of the Fund</a:t>
            </a:r>
          </a:p>
          <a:p>
            <a:pPr algn="l">
              <a:spcBef>
                <a:spcPts val="0"/>
              </a:spcBef>
              <a:spcAft>
                <a:spcPts val="0"/>
              </a:spcAft>
              <a:buFont typeface="Arial" panose="020B0604020202020204" pitchFamily="34" charset="0"/>
              <a:buChar char="•"/>
            </a:pPr>
            <a:r>
              <a:rPr lang="en-US" sz="2400" b="0" i="0" dirty="0">
                <a:solidFill>
                  <a:srgbClr val="000300"/>
                </a:solidFill>
                <a:effectLst/>
                <a:latin typeface="Source Serif Pro VF"/>
              </a:rPr>
              <a:t>They have been a member of the Fund for 5 years</a:t>
            </a:r>
          </a:p>
          <a:p>
            <a:pPr algn="l">
              <a:spcBef>
                <a:spcPts val="0"/>
              </a:spcBef>
              <a:spcAft>
                <a:spcPts val="0"/>
              </a:spcAft>
              <a:buFont typeface="Arial" panose="020B0604020202020204" pitchFamily="34" charset="0"/>
              <a:buChar char="•"/>
            </a:pPr>
            <a:r>
              <a:rPr lang="en-US" sz="2400" b="0" i="0" dirty="0">
                <a:solidFill>
                  <a:srgbClr val="000300"/>
                </a:solidFill>
                <a:effectLst/>
                <a:latin typeface="Source Serif Pro VF"/>
              </a:rPr>
              <a:t>They have not previously purchased the maximum amount of five years</a:t>
            </a:r>
          </a:p>
          <a:p>
            <a:pPr marL="0" indent="0" algn="ctr">
              <a:spcAft>
                <a:spcPts val="0"/>
              </a:spcAft>
              <a:buNone/>
            </a:pPr>
            <a:r>
              <a:rPr lang="en-US" i="1" dirty="0"/>
              <a:t>6 month minimum. Employment verification required. </a:t>
            </a:r>
          </a:p>
          <a:p>
            <a:pPr marL="0" indent="0" algn="ctr">
              <a:spcBef>
                <a:spcPts val="0"/>
              </a:spcBef>
              <a:spcAft>
                <a:spcPts val="0"/>
              </a:spcAft>
              <a:buNone/>
            </a:pPr>
            <a:r>
              <a:rPr lang="en-US" i="1" dirty="0"/>
              <a:t>Lump-sum payment required with completed paperwork.</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6" name="Picture 5">
            <a:extLst>
              <a:ext uri="{FF2B5EF4-FFF2-40B4-BE49-F238E27FC236}">
                <a16:creationId xmlns:a16="http://schemas.microsoft.com/office/drawing/2014/main" id="{059BF235-5459-4BC3-9FA3-CE21CAC51C89}"/>
              </a:ext>
            </a:extLst>
          </p:cNvPr>
          <p:cNvPicPr>
            <a:picLocks noChangeAspect="1"/>
          </p:cNvPicPr>
          <p:nvPr/>
        </p:nvPicPr>
        <p:blipFill>
          <a:blip r:embed="rId2"/>
          <a:srcRect/>
          <a:stretch/>
        </p:blipFill>
        <p:spPr>
          <a:xfrm>
            <a:off x="581191" y="585880"/>
            <a:ext cx="1275888" cy="1275888"/>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4A250B68-47B1-4717-849A-1EB1AA584426}"/>
              </a:ext>
            </a:extLst>
          </p:cNvPr>
          <p:cNvPicPr>
            <a:picLocks noChangeAspect="1"/>
          </p:cNvPicPr>
          <p:nvPr/>
        </p:nvPicPr>
        <p:blipFill rotWithShape="1">
          <a:blip r:embed="rId3"/>
          <a:srcRect l="30258" t="29092" r="50680" b="34455"/>
          <a:stretch/>
        </p:blipFill>
        <p:spPr>
          <a:xfrm>
            <a:off x="8665205" y="144127"/>
            <a:ext cx="2508802" cy="2698679"/>
          </a:xfrm>
          <a:prstGeom prst="rect">
            <a:avLst/>
          </a:prstGeom>
        </p:spPr>
      </p:pic>
    </p:spTree>
    <p:extLst>
      <p:ext uri="{BB962C8B-B14F-4D97-AF65-F5344CB8AC3E}">
        <p14:creationId xmlns:p14="http://schemas.microsoft.com/office/powerpoint/2010/main" val="397567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History of the fund</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p:txBody>
          <a:bodyPr>
            <a:normAutofit/>
          </a:bodyPr>
          <a:lstStyle/>
          <a:p>
            <a:r>
              <a:rPr lang="en-US" sz="2400" dirty="0"/>
              <a:t>Established in 1950 by the Georgia General Assembly</a:t>
            </a:r>
          </a:p>
          <a:p>
            <a:r>
              <a:rPr lang="en-US" sz="2400" dirty="0"/>
              <a:t>PURPOSE: To create a supplemental retirement fund for certified peace officers</a:t>
            </a:r>
          </a:p>
          <a:p>
            <a:r>
              <a:rPr lang="en-US" sz="2400" dirty="0"/>
              <a:t>Since creation, the fund has served thousands of officers and families</a:t>
            </a:r>
          </a:p>
          <a:p>
            <a:pPr marL="324000" lvl="1" indent="0">
              <a:buNone/>
            </a:pPr>
            <a:endParaRPr lang="en-US" sz="2000" dirty="0"/>
          </a:p>
        </p:txBody>
      </p:sp>
      <p:pic>
        <p:nvPicPr>
          <p:cNvPr id="8" name="Content Placeholder 7" descr="POAB Fund Office">
            <a:extLst>
              <a:ext uri="{FF2B5EF4-FFF2-40B4-BE49-F238E27FC236}">
                <a16:creationId xmlns:a16="http://schemas.microsoft.com/office/drawing/2014/main" id="{F49B983B-859B-453A-A8B1-FE07538CA226}"/>
              </a:ext>
            </a:extLst>
          </p:cNvPr>
          <p:cNvPicPr>
            <a:picLocks noGrp="1" noChangeAspect="1"/>
          </p:cNvPicPr>
          <p:nvPr>
            <p:ph sz="half" idx="2"/>
          </p:nvPr>
        </p:nvPicPr>
        <p:blipFill>
          <a:blip r:embed="rId2"/>
          <a:stretch>
            <a:fillRect/>
          </a:stretch>
        </p:blipFill>
        <p:spPr>
          <a:xfrm>
            <a:off x="6188075" y="2234558"/>
            <a:ext cx="5422900" cy="3619196"/>
          </a:xfrm>
        </p:spPr>
      </p:pic>
      <p:sp>
        <p:nvSpPr>
          <p:cNvPr id="7" name="Slide Number Placeholder 6">
            <a:extLst>
              <a:ext uri="{FF2B5EF4-FFF2-40B4-BE49-F238E27FC236}">
                <a16:creationId xmlns:a16="http://schemas.microsoft.com/office/drawing/2014/main" id="{23154E2D-C6B3-48DF-9B9D-373B42727C20}"/>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4" name="Picture 3">
            <a:extLst>
              <a:ext uri="{FF2B5EF4-FFF2-40B4-BE49-F238E27FC236}">
                <a16:creationId xmlns:a16="http://schemas.microsoft.com/office/drawing/2014/main" id="{ABC4041F-EAC7-4ADA-9231-FAF7D681128A}"/>
              </a:ext>
            </a:extLst>
          </p:cNvPr>
          <p:cNvPicPr>
            <a:picLocks noChangeAspect="1"/>
          </p:cNvPicPr>
          <p:nvPr/>
        </p:nvPicPr>
        <p:blipFill>
          <a:blip r:embed="rId3"/>
          <a:srcRect/>
          <a:stretch/>
        </p:blipFill>
        <p:spPr>
          <a:xfrm>
            <a:off x="581191" y="585880"/>
            <a:ext cx="1275888" cy="1275888"/>
          </a:xfrm>
          <a:prstGeom prst="rect">
            <a:avLst/>
          </a:prstGeom>
        </p:spPr>
      </p:pic>
    </p:spTree>
    <p:extLst>
      <p:ext uri="{BB962C8B-B14F-4D97-AF65-F5344CB8AC3E}">
        <p14:creationId xmlns:p14="http://schemas.microsoft.com/office/powerpoint/2010/main" val="2691552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sz="3200" dirty="0"/>
              <a:t>Purchasing prior service</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3730740"/>
            <a:ext cx="11029615" cy="2541380"/>
          </a:xfrm>
        </p:spPr>
        <p:txBody>
          <a:bodyPr>
            <a:noAutofit/>
          </a:bodyPr>
          <a:lstStyle/>
          <a:p>
            <a:pPr marL="0" indent="0" algn="ctr">
              <a:buNone/>
            </a:pPr>
            <a:r>
              <a:rPr lang="en-US" sz="2400" b="1" i="1" u="sng" dirty="0"/>
              <a:t>Purchased membership service does NOT count toward vesting.  </a:t>
            </a:r>
          </a:p>
          <a:p>
            <a:pPr marL="0" indent="0" algn="ctr">
              <a:buNone/>
            </a:pPr>
            <a:r>
              <a:rPr lang="en-US" sz="2400" b="1" i="1" u="sng" dirty="0"/>
              <a:t>It adds to your creditable service once you are vested.</a:t>
            </a:r>
          </a:p>
          <a:p>
            <a:pPr marL="0" indent="0" algn="ctr">
              <a:buNone/>
            </a:pPr>
            <a:r>
              <a:rPr lang="en-US" sz="2400" b="1" i="1" u="sng" dirty="0"/>
              <a:t>Interest from purchasing prior service is NON-REFUNDABLE.</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Picture 5">
            <a:extLst>
              <a:ext uri="{FF2B5EF4-FFF2-40B4-BE49-F238E27FC236}">
                <a16:creationId xmlns:a16="http://schemas.microsoft.com/office/drawing/2014/main" id="{64EC23A4-D25D-456F-BF70-DF668D634EB9}"/>
              </a:ext>
            </a:extLst>
          </p:cNvPr>
          <p:cNvPicPr>
            <a:picLocks noChangeAspect="1"/>
          </p:cNvPicPr>
          <p:nvPr/>
        </p:nvPicPr>
        <p:blipFill>
          <a:blip r:embed="rId2"/>
          <a:srcRect/>
          <a:stretch/>
        </p:blipFill>
        <p:spPr>
          <a:xfrm>
            <a:off x="581191" y="585880"/>
            <a:ext cx="1275888" cy="1275888"/>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0736D6E1-8FF5-4747-9757-3CC835C6C6B8}"/>
              </a:ext>
            </a:extLst>
          </p:cNvPr>
          <p:cNvPicPr>
            <a:picLocks noChangeAspect="1"/>
          </p:cNvPicPr>
          <p:nvPr/>
        </p:nvPicPr>
        <p:blipFill rotWithShape="1">
          <a:blip r:embed="rId3"/>
          <a:srcRect l="9038" t="30687" r="73083" b="32860"/>
          <a:stretch/>
        </p:blipFill>
        <p:spPr>
          <a:xfrm>
            <a:off x="3587197" y="1861768"/>
            <a:ext cx="2353089" cy="2698679"/>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2A588F69-D7C6-4BC3-93AC-96431A390C5C}"/>
              </a:ext>
            </a:extLst>
          </p:cNvPr>
          <p:cNvPicPr>
            <a:picLocks noChangeAspect="1"/>
          </p:cNvPicPr>
          <p:nvPr/>
        </p:nvPicPr>
        <p:blipFill rotWithShape="1">
          <a:blip r:embed="rId3"/>
          <a:srcRect l="30258" t="29092" r="50680" b="34455"/>
          <a:stretch/>
        </p:blipFill>
        <p:spPr>
          <a:xfrm>
            <a:off x="6266745" y="1717990"/>
            <a:ext cx="2508802" cy="2698679"/>
          </a:xfrm>
          <a:prstGeom prst="rect">
            <a:avLst/>
          </a:prstGeom>
        </p:spPr>
      </p:pic>
    </p:spTree>
    <p:extLst>
      <p:ext uri="{BB962C8B-B14F-4D97-AF65-F5344CB8AC3E}">
        <p14:creationId xmlns:p14="http://schemas.microsoft.com/office/powerpoint/2010/main" val="174672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Additional membership options</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a:xfrm>
            <a:off x="581193" y="2228003"/>
            <a:ext cx="5422390" cy="4093259"/>
          </a:xfrm>
        </p:spPr>
        <p:txBody>
          <a:bodyPr anchor="t">
            <a:normAutofit lnSpcReduction="10000"/>
          </a:bodyPr>
          <a:lstStyle/>
          <a:p>
            <a:pPr marL="0" indent="0">
              <a:buNone/>
            </a:pPr>
            <a:r>
              <a:rPr lang="en-US" sz="2400" b="1" dirty="0"/>
              <a:t>Military Service Credit – 5 Year Max</a:t>
            </a:r>
          </a:p>
          <a:p>
            <a:r>
              <a:rPr lang="en-US" dirty="0"/>
              <a:t>Members of the Fund called into Active Military Service from their employment as a peace officer, will be granted a Military Leave. During such time, they are not required to make payment of monthly dues. </a:t>
            </a:r>
          </a:p>
          <a:p>
            <a:r>
              <a:rPr lang="en-US" dirty="0"/>
              <a:t>Creditable Military Service requires documentation of original Military Orders and Discharge Orders (copy acceptable). Member must return to peace officer employment within 6 months from the date of the release from Military Service, with no other employment in between this service.</a:t>
            </a:r>
          </a:p>
          <a:p>
            <a:r>
              <a:rPr lang="en-US" dirty="0"/>
              <a:t>Military time served </a:t>
            </a:r>
            <a:r>
              <a:rPr lang="en-US" i="1" dirty="0"/>
              <a:t>before</a:t>
            </a:r>
            <a:r>
              <a:rPr lang="en-US" dirty="0"/>
              <a:t> </a:t>
            </a:r>
            <a:r>
              <a:rPr lang="en-US" i="1" dirty="0"/>
              <a:t>joining the Fund </a:t>
            </a:r>
            <a:r>
              <a:rPr lang="en-US" dirty="0"/>
              <a:t>is not counted as eligible time for service credit.</a:t>
            </a:r>
          </a:p>
        </p:txBody>
      </p:sp>
      <p:sp>
        <p:nvSpPr>
          <p:cNvPr id="8" name="Content Placeholder 7">
            <a:extLst>
              <a:ext uri="{FF2B5EF4-FFF2-40B4-BE49-F238E27FC236}">
                <a16:creationId xmlns:a16="http://schemas.microsoft.com/office/drawing/2014/main" id="{3095D070-BB57-4300-8769-4A33CC64AEC1}"/>
              </a:ext>
            </a:extLst>
          </p:cNvPr>
          <p:cNvSpPr>
            <a:spLocks noGrp="1"/>
          </p:cNvSpPr>
          <p:nvPr>
            <p:ph sz="half" idx="2"/>
          </p:nvPr>
        </p:nvSpPr>
        <p:spPr>
          <a:xfrm>
            <a:off x="6188417" y="2228003"/>
            <a:ext cx="5422392" cy="4093259"/>
          </a:xfrm>
        </p:spPr>
        <p:txBody>
          <a:bodyPr anchor="t">
            <a:normAutofit lnSpcReduction="10000"/>
          </a:bodyPr>
          <a:lstStyle/>
          <a:p>
            <a:pPr marL="0" indent="0">
              <a:buNone/>
            </a:pPr>
            <a:r>
              <a:rPr lang="en-US" sz="2400" b="1" dirty="0"/>
              <a:t>Leave of Absence – 1 Year Max</a:t>
            </a:r>
          </a:p>
          <a:p>
            <a:r>
              <a:rPr lang="en-US" dirty="0"/>
              <a:t>Leave of Absences with the Fund are available to members who are not yet vested. The fund must be notified within 90 days of leaving Law Enforcement and again within 30 days of returning to Law Enforcement. The request must be in writing and approved by the Board of Commissioners.</a:t>
            </a:r>
          </a:p>
          <a:p>
            <a:r>
              <a:rPr lang="en-US" dirty="0"/>
              <a:t>The member is required to pay monthly dues during the leave period. The member must return to law enforcement following the Leave of Absence. That Leave time must be matched upon the officer's return. No Death benefits or Disability benefits apply during the Leave of Absence.</a:t>
            </a:r>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Picture 6">
            <a:extLst>
              <a:ext uri="{FF2B5EF4-FFF2-40B4-BE49-F238E27FC236}">
                <a16:creationId xmlns:a16="http://schemas.microsoft.com/office/drawing/2014/main" id="{7627AD42-0309-4A55-AA52-5C9713653DD5}"/>
              </a:ext>
            </a:extLst>
          </p:cNvPr>
          <p:cNvPicPr>
            <a:picLocks noChangeAspect="1"/>
          </p:cNvPicPr>
          <p:nvPr/>
        </p:nvPicPr>
        <p:blipFill>
          <a:blip r:embed="rId2"/>
          <a:srcRect/>
          <a:stretch/>
        </p:blipFill>
        <p:spPr>
          <a:xfrm>
            <a:off x="581191" y="585880"/>
            <a:ext cx="1275888" cy="1275888"/>
          </a:xfrm>
          <a:prstGeom prst="rect">
            <a:avLst/>
          </a:prstGeom>
        </p:spPr>
      </p:pic>
      <p:pic>
        <p:nvPicPr>
          <p:cNvPr id="9" name="Picture 8" descr="A screenshot of a computer&#10;&#10;Description automatically generated with low confidence">
            <a:extLst>
              <a:ext uri="{FF2B5EF4-FFF2-40B4-BE49-F238E27FC236}">
                <a16:creationId xmlns:a16="http://schemas.microsoft.com/office/drawing/2014/main" id="{25FA9245-25A6-4551-82E4-8EA6C1A43E30}"/>
              </a:ext>
            </a:extLst>
          </p:cNvPr>
          <p:cNvPicPr>
            <a:picLocks noChangeAspect="1"/>
          </p:cNvPicPr>
          <p:nvPr/>
        </p:nvPicPr>
        <p:blipFill rotWithShape="1">
          <a:blip r:embed="rId3"/>
          <a:srcRect l="51733" t="32519" r="32106" b="29890"/>
          <a:stretch/>
        </p:blipFill>
        <p:spPr>
          <a:xfrm>
            <a:off x="9364277" y="704120"/>
            <a:ext cx="1150285" cy="1505046"/>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C2404D2D-36DB-4138-B342-30133442ADDF}"/>
              </a:ext>
            </a:extLst>
          </p:cNvPr>
          <p:cNvPicPr>
            <a:picLocks noChangeAspect="1"/>
          </p:cNvPicPr>
          <p:nvPr/>
        </p:nvPicPr>
        <p:blipFill rotWithShape="1">
          <a:blip r:embed="rId3"/>
          <a:srcRect l="72173" t="28483" r="11666" b="33926"/>
          <a:stretch/>
        </p:blipFill>
        <p:spPr>
          <a:xfrm>
            <a:off x="10460524" y="949708"/>
            <a:ext cx="1150285" cy="1505046"/>
          </a:xfrm>
          <a:prstGeom prst="rect">
            <a:avLst/>
          </a:prstGeom>
        </p:spPr>
      </p:pic>
    </p:spTree>
    <p:extLst>
      <p:ext uri="{BB962C8B-B14F-4D97-AF65-F5344CB8AC3E}">
        <p14:creationId xmlns:p14="http://schemas.microsoft.com/office/powerpoint/2010/main" val="25422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What if I don’t vest – 95% Refund</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4" y="2228003"/>
            <a:ext cx="11029615" cy="3633047"/>
          </a:xfrm>
        </p:spPr>
        <p:txBody>
          <a:bodyPr>
            <a:normAutofit/>
          </a:bodyPr>
          <a:lstStyle/>
          <a:p>
            <a:pPr marL="0" indent="0">
              <a:lnSpc>
                <a:spcPct val="80000"/>
              </a:lnSpc>
              <a:buNone/>
            </a:pPr>
            <a:r>
              <a:rPr lang="en-US" altLang="en-US" sz="2400" dirty="0"/>
              <a:t>Members who do not reach the vesting requirements of the Fund are entitled to a 95% refund of the dues required for membership.  </a:t>
            </a:r>
          </a:p>
          <a:p>
            <a:pPr marL="0" indent="0">
              <a:lnSpc>
                <a:spcPct val="80000"/>
              </a:lnSpc>
              <a:buNone/>
            </a:pPr>
            <a:r>
              <a:rPr lang="en-US" altLang="en-US" sz="2400" dirty="0"/>
              <a:t>Anything overpaid will be refunded at 100%. </a:t>
            </a:r>
          </a:p>
        </p:txBody>
      </p:sp>
      <p:sp>
        <p:nvSpPr>
          <p:cNvPr id="5" name="Slide Number Placeholder 4">
            <a:extLst>
              <a:ext uri="{FF2B5EF4-FFF2-40B4-BE49-F238E27FC236}">
                <a16:creationId xmlns:a16="http://schemas.microsoft.com/office/drawing/2014/main" id="{52EEA106-E7D2-41EC-B74C-F197CA594F79}"/>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Picture 5">
            <a:extLst>
              <a:ext uri="{FF2B5EF4-FFF2-40B4-BE49-F238E27FC236}">
                <a16:creationId xmlns:a16="http://schemas.microsoft.com/office/drawing/2014/main" id="{318ABC9F-69EE-4B67-80D8-90B42F516776}"/>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30632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a:xfrm>
            <a:off x="803191" y="2780907"/>
            <a:ext cx="2918418" cy="2229210"/>
          </a:xfrm>
        </p:spPr>
        <p:txBody>
          <a:bodyPr vert="horz" lIns="91440" tIns="45720" rIns="91440" bIns="45720" rtlCol="0" anchor="ctr">
            <a:normAutofit/>
          </a:bodyPr>
          <a:lstStyle/>
          <a:p>
            <a:r>
              <a:rPr lang="en-US" dirty="0">
                <a:highlight>
                  <a:srgbClr val="000080"/>
                </a:highlight>
              </a:rPr>
              <a:t>Choosing a back the badge plate supports the poab fund!</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803190" y="5416826"/>
            <a:ext cx="10585622" cy="973738"/>
          </a:xfrm>
        </p:spPr>
        <p:txBody>
          <a:bodyPr vert="horz" lIns="91440" tIns="45720" rIns="91440" bIns="45720" rtlCol="0" anchor="ctr">
            <a:normAutofit/>
          </a:bodyPr>
          <a:lstStyle/>
          <a:p>
            <a:pPr marL="0" indent="0">
              <a:buNone/>
            </a:pPr>
            <a:r>
              <a:rPr lang="en-US" altLang="en-US" sz="2000" dirty="0"/>
              <a:t>The Back the Badge License Plate is available at your local tag office.  A portion of these license plate sales is used to benefit our members. Be sure to tell your friends and family!</a:t>
            </a:r>
          </a:p>
        </p:txBody>
      </p:sp>
      <p:pic>
        <p:nvPicPr>
          <p:cNvPr id="7" name="Content Placeholder 13">
            <a:extLst>
              <a:ext uri="{FF2B5EF4-FFF2-40B4-BE49-F238E27FC236}">
                <a16:creationId xmlns:a16="http://schemas.microsoft.com/office/drawing/2014/main" id="{1DFB9CBC-A1FA-44D8-9191-07189ACDC4D5}"/>
              </a:ext>
            </a:extLst>
          </p:cNvPr>
          <p:cNvPicPr>
            <a:picLocks noChangeAspect="1"/>
          </p:cNvPicPr>
          <p:nvPr/>
        </p:nvPicPr>
        <p:blipFill rotWithShape="1">
          <a:blip r:embed="rId2"/>
          <a:srcRect l="-1380" t="-3778" r="-1882" b="-3068"/>
          <a:stretch/>
        </p:blipFill>
        <p:spPr>
          <a:xfrm>
            <a:off x="3920579" y="1175757"/>
            <a:ext cx="7690231" cy="4011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Slide Number Placeholder 4">
            <a:extLst>
              <a:ext uri="{FF2B5EF4-FFF2-40B4-BE49-F238E27FC236}">
                <a16:creationId xmlns:a16="http://schemas.microsoft.com/office/drawing/2014/main" id="{FF78DD7E-8FDA-419F-991C-2C1B5E622BE6}"/>
              </a:ext>
            </a:extLst>
          </p:cNvPr>
          <p:cNvSpPr txBox="1">
            <a:spLocks/>
          </p:cNvSpPr>
          <p:nvPr/>
        </p:nvSpPr>
        <p:spPr>
          <a:xfrm>
            <a:off x="10558300" y="5956137"/>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23</a:t>
            </a:fld>
            <a:endParaRPr lang="en-US" dirty="0"/>
          </a:p>
        </p:txBody>
      </p:sp>
      <p:pic>
        <p:nvPicPr>
          <p:cNvPr id="8" name="Picture 7">
            <a:extLst>
              <a:ext uri="{FF2B5EF4-FFF2-40B4-BE49-F238E27FC236}">
                <a16:creationId xmlns:a16="http://schemas.microsoft.com/office/drawing/2014/main" id="{24EA7790-93AA-47B8-9829-AF0FF761C5BF}"/>
              </a:ext>
            </a:extLst>
          </p:cNvPr>
          <p:cNvPicPr>
            <a:picLocks noChangeAspect="1"/>
          </p:cNvPicPr>
          <p:nvPr/>
        </p:nvPicPr>
        <p:blipFill rotWithShape="1">
          <a:blip r:embed="rId3"/>
          <a:srcRect t="5259" b="4548"/>
          <a:stretch/>
        </p:blipFill>
        <p:spPr>
          <a:xfrm>
            <a:off x="899160" y="725862"/>
            <a:ext cx="2194935" cy="1979631"/>
          </a:xfrm>
          <a:prstGeom prst="rect">
            <a:avLst/>
          </a:prstGeom>
        </p:spPr>
      </p:pic>
    </p:spTree>
    <p:extLst>
      <p:ext uri="{BB962C8B-B14F-4D97-AF65-F5344CB8AC3E}">
        <p14:creationId xmlns:p14="http://schemas.microsoft.com/office/powerpoint/2010/main" val="2747437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a:xfrm>
            <a:off x="581192" y="727624"/>
            <a:ext cx="11029616" cy="988332"/>
          </a:xfrm>
        </p:spPr>
        <p:txBody>
          <a:bodyPr anchor="ctr">
            <a:normAutofit/>
          </a:bodyPr>
          <a:lstStyle/>
          <a:p>
            <a:pPr algn="ctr"/>
            <a:r>
              <a:rPr lang="en-US" dirty="0"/>
              <a:t>Have questions? CONTACT US!</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p:txBody>
          <a:bodyPr>
            <a:normAutofit/>
          </a:bodyPr>
          <a:lstStyle/>
          <a:p>
            <a:pPr marL="0" indent="0">
              <a:buNone/>
            </a:pPr>
            <a:r>
              <a:rPr lang="en-US" sz="2400" dirty="0"/>
              <a:t>If you have questions or concerns, you can always contact the POAB Fund Office. </a:t>
            </a:r>
            <a:r>
              <a:rPr lang="en-US" sz="2400" dirty="0">
                <a:effectLst>
                  <a:outerShdw blurRad="38100" dist="38100" dir="2700000" algn="tl">
                    <a:srgbClr val="000000">
                      <a:alpha val="43137"/>
                    </a:srgbClr>
                  </a:outerShdw>
                </a:effectLst>
              </a:rPr>
              <a:t>Our staff is always happy to help!</a:t>
            </a:r>
          </a:p>
          <a:p>
            <a:r>
              <a:rPr lang="en-US" dirty="0"/>
              <a:t>PHONE: 770-228-8461</a:t>
            </a:r>
          </a:p>
          <a:p>
            <a:r>
              <a:rPr lang="en-US" dirty="0"/>
              <a:t>EMAIL: poabf@rfga.us</a:t>
            </a:r>
          </a:p>
          <a:p>
            <a:r>
              <a:rPr lang="en-US" dirty="0"/>
              <a:t>WEBSITE: poab.georgia.gov</a:t>
            </a:r>
          </a:p>
          <a:p>
            <a:pPr>
              <a:spcAft>
                <a:spcPts val="0"/>
              </a:spcAft>
            </a:pPr>
            <a:r>
              <a:rPr lang="en-US" dirty="0"/>
              <a:t>PHYSICAL ADDRESS:   1208 Greenbelt Dr.</a:t>
            </a:r>
          </a:p>
          <a:p>
            <a:pPr marL="2271400" lvl="7" indent="0">
              <a:buNone/>
            </a:pPr>
            <a:r>
              <a:rPr lang="en-US" sz="1800" dirty="0"/>
              <a:t>    Griffin, GA 30224</a:t>
            </a:r>
          </a:p>
        </p:txBody>
      </p:sp>
      <p:pic>
        <p:nvPicPr>
          <p:cNvPr id="8" name="Content Placeholder 7">
            <a:extLst>
              <a:ext uri="{FF2B5EF4-FFF2-40B4-BE49-F238E27FC236}">
                <a16:creationId xmlns:a16="http://schemas.microsoft.com/office/drawing/2014/main" id="{F49B983B-859B-453A-A8B1-FE07538CA226}"/>
              </a:ext>
            </a:extLst>
          </p:cNvPr>
          <p:cNvPicPr>
            <a:picLocks noGrp="1" noChangeAspect="1"/>
          </p:cNvPicPr>
          <p:nvPr>
            <p:ph sz="half" idx="2"/>
          </p:nvPr>
        </p:nvPicPr>
        <p:blipFill rotWithShape="1">
          <a:blip r:embed="rId2"/>
          <a:srcRect/>
          <a:stretch/>
        </p:blipFill>
        <p:spPr>
          <a:xfrm>
            <a:off x="6646722" y="2373452"/>
            <a:ext cx="4456197" cy="33421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a:extLst>
              <a:ext uri="{FF2B5EF4-FFF2-40B4-BE49-F238E27FC236}">
                <a16:creationId xmlns:a16="http://schemas.microsoft.com/office/drawing/2014/main" id="{23154E2D-C6B3-48DF-9B9D-373B42727C20}"/>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9" name="Picture 8">
            <a:extLst>
              <a:ext uri="{FF2B5EF4-FFF2-40B4-BE49-F238E27FC236}">
                <a16:creationId xmlns:a16="http://schemas.microsoft.com/office/drawing/2014/main" id="{DE9F4778-F63D-4F20-8F17-72F996C009A7}"/>
              </a:ext>
            </a:extLst>
          </p:cNvPr>
          <p:cNvPicPr>
            <a:picLocks noChangeAspect="1"/>
          </p:cNvPicPr>
          <p:nvPr/>
        </p:nvPicPr>
        <p:blipFill>
          <a:blip r:embed="rId3"/>
          <a:srcRect/>
          <a:stretch/>
        </p:blipFill>
        <p:spPr>
          <a:xfrm>
            <a:off x="581191" y="585880"/>
            <a:ext cx="1275888" cy="1275888"/>
          </a:xfrm>
          <a:prstGeom prst="rect">
            <a:avLst/>
          </a:prstGeom>
        </p:spPr>
      </p:pic>
    </p:spTree>
    <p:extLst>
      <p:ext uri="{BB962C8B-B14F-4D97-AF65-F5344CB8AC3E}">
        <p14:creationId xmlns:p14="http://schemas.microsoft.com/office/powerpoint/2010/main" val="132337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C4F629-9E50-4DA7-9F54-C05118DAE57A}"/>
              </a:ext>
            </a:extLst>
          </p:cNvPr>
          <p:cNvPicPr>
            <a:picLocks noChangeAspect="1"/>
          </p:cNvPicPr>
          <p:nvPr/>
        </p:nvPicPr>
        <p:blipFill rotWithShape="1">
          <a:blip r:embed="rId2"/>
          <a:srcRect l="11827" t="18578" r="9963" b="10066"/>
          <a:stretch/>
        </p:blipFill>
        <p:spPr>
          <a:xfrm>
            <a:off x="581191" y="1958018"/>
            <a:ext cx="7117237" cy="4870172"/>
          </a:xfrm>
          <a:prstGeom prst="rect">
            <a:avLst/>
          </a:prstGeom>
        </p:spPr>
      </p:pic>
      <p:sp>
        <p:nvSpPr>
          <p:cNvPr id="2" name="Title 1">
            <a:extLst>
              <a:ext uri="{FF2B5EF4-FFF2-40B4-BE49-F238E27FC236}">
                <a16:creationId xmlns:a16="http://schemas.microsoft.com/office/drawing/2014/main" id="{FDBEE6DA-F8F7-4778-B9B0-2A7B09626FE6}"/>
              </a:ext>
            </a:extLst>
          </p:cNvPr>
          <p:cNvSpPr>
            <a:spLocks noGrp="1"/>
          </p:cNvSpPr>
          <p:nvPr>
            <p:ph type="title"/>
          </p:nvPr>
        </p:nvSpPr>
        <p:spPr/>
        <p:txBody>
          <a:bodyPr anchor="ctr"/>
          <a:lstStyle/>
          <a:p>
            <a:pPr algn="ctr"/>
            <a:r>
              <a:rPr lang="en-US" dirty="0"/>
              <a:t>Valuable information available online</a:t>
            </a:r>
          </a:p>
        </p:txBody>
      </p:sp>
      <p:sp>
        <p:nvSpPr>
          <p:cNvPr id="5" name="Slide Number Placeholder 4">
            <a:extLst>
              <a:ext uri="{FF2B5EF4-FFF2-40B4-BE49-F238E27FC236}">
                <a16:creationId xmlns:a16="http://schemas.microsoft.com/office/drawing/2014/main" id="{C3B4BF47-0280-4A1A-A521-32097146EFC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9" name="Picture 8">
            <a:extLst>
              <a:ext uri="{FF2B5EF4-FFF2-40B4-BE49-F238E27FC236}">
                <a16:creationId xmlns:a16="http://schemas.microsoft.com/office/drawing/2014/main" id="{18251646-E4D0-4A86-A3D9-81B379B260B0}"/>
              </a:ext>
            </a:extLst>
          </p:cNvPr>
          <p:cNvPicPr>
            <a:picLocks noChangeAspect="1"/>
          </p:cNvPicPr>
          <p:nvPr/>
        </p:nvPicPr>
        <p:blipFill>
          <a:blip r:embed="rId3"/>
          <a:srcRect/>
          <a:stretch/>
        </p:blipFill>
        <p:spPr>
          <a:xfrm>
            <a:off x="581191" y="585880"/>
            <a:ext cx="1275888" cy="1275888"/>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8E40702-E343-45D5-8D78-853271B57A30}"/>
              </a:ext>
            </a:extLst>
          </p:cNvPr>
          <p:cNvPicPr>
            <a:picLocks noChangeAspect="1"/>
          </p:cNvPicPr>
          <p:nvPr/>
        </p:nvPicPr>
        <p:blipFill rotWithShape="1">
          <a:blip r:embed="rId4"/>
          <a:srcRect l="37235" t="13151" r="37075" b="14502"/>
          <a:stretch/>
        </p:blipFill>
        <p:spPr>
          <a:xfrm>
            <a:off x="5193231" y="2762054"/>
            <a:ext cx="1805537" cy="3559208"/>
          </a:xfrm>
          <a:prstGeom prst="rect">
            <a:avLst/>
          </a:prstGeom>
        </p:spPr>
      </p:pic>
      <p:sp>
        <p:nvSpPr>
          <p:cNvPr id="16" name="Rectangle 15">
            <a:extLst>
              <a:ext uri="{FF2B5EF4-FFF2-40B4-BE49-F238E27FC236}">
                <a16:creationId xmlns:a16="http://schemas.microsoft.com/office/drawing/2014/main" id="{0CD0E6CD-D280-4090-AE05-C9FA5FBD2572}"/>
              </a:ext>
            </a:extLst>
          </p:cNvPr>
          <p:cNvSpPr/>
          <p:nvPr/>
        </p:nvSpPr>
        <p:spPr>
          <a:xfrm>
            <a:off x="6998768" y="3618328"/>
            <a:ext cx="4846320" cy="830997"/>
          </a:xfrm>
          <a:prstGeom prst="rect">
            <a:avLst/>
          </a:prstGeom>
          <a:noFill/>
          <a:ln>
            <a:noFill/>
          </a:ln>
        </p:spPr>
        <p:txBody>
          <a:bodyPr wrap="square" lIns="91440" tIns="45720" rIns="91440" bIns="45720">
            <a:spAutoFit/>
          </a:bodyPr>
          <a:lstStyle/>
          <a:p>
            <a:pPr algn="ctr"/>
            <a:r>
              <a:rPr lang="en-US" sz="4800" dirty="0">
                <a:ln w="0"/>
                <a:solidFill>
                  <a:schemeClr val="accent4"/>
                </a:solidFill>
                <a:effectLst>
                  <a:reflection blurRad="6350" stA="53000" endA="300" endPos="35500" dir="5400000" sy="-90000" algn="bl" rotWithShape="0"/>
                </a:effectLst>
                <a:hlinkClick r:id="rId5">
                  <a:extLst>
                    <a:ext uri="{A12FA001-AC4F-418D-AE19-62706E023703}">
                      <ahyp:hlinkClr xmlns:ahyp="http://schemas.microsoft.com/office/drawing/2018/hyperlinkcolor" val="tx"/>
                    </a:ext>
                  </a:extLst>
                </a:hlinkClick>
              </a:rPr>
              <a:t>poab.georgia.gov</a:t>
            </a:r>
            <a:endParaRPr lang="en-US" sz="48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2522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two separate Forms of benefit </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p:txBody>
          <a:bodyPr anchor="t">
            <a:normAutofit/>
          </a:bodyPr>
          <a:lstStyle/>
          <a:p>
            <a:pPr marL="0" indent="0">
              <a:buNone/>
            </a:pPr>
            <a:r>
              <a:rPr lang="en-US" sz="2400" b="1" dirty="0"/>
              <a:t>Retirement Benefit</a:t>
            </a:r>
          </a:p>
          <a:p>
            <a:pPr marL="0" indent="0">
              <a:buNone/>
            </a:pPr>
            <a:r>
              <a:rPr lang="en-US" sz="2400" dirty="0"/>
              <a:t>This benefit is provided to all members who have met the vesting requirements for retirement with the POAB Fund. Members will receive this benefit for the remainder of their lives.</a:t>
            </a:r>
          </a:p>
          <a:p>
            <a:pPr marL="0" indent="0">
              <a:buNone/>
            </a:pPr>
            <a:endParaRPr lang="en-US" sz="2400" dirty="0"/>
          </a:p>
        </p:txBody>
      </p:sp>
      <p:sp>
        <p:nvSpPr>
          <p:cNvPr id="8" name="Content Placeholder 7">
            <a:extLst>
              <a:ext uri="{FF2B5EF4-FFF2-40B4-BE49-F238E27FC236}">
                <a16:creationId xmlns:a16="http://schemas.microsoft.com/office/drawing/2014/main" id="{3095D070-BB57-4300-8769-4A33CC64AEC1}"/>
              </a:ext>
            </a:extLst>
          </p:cNvPr>
          <p:cNvSpPr>
            <a:spLocks noGrp="1"/>
          </p:cNvSpPr>
          <p:nvPr>
            <p:ph sz="half" idx="2"/>
          </p:nvPr>
        </p:nvSpPr>
        <p:spPr/>
        <p:txBody>
          <a:bodyPr anchor="t">
            <a:normAutofit/>
          </a:bodyPr>
          <a:lstStyle/>
          <a:p>
            <a:pPr marL="0" indent="0">
              <a:buNone/>
            </a:pPr>
            <a:r>
              <a:rPr lang="en-US" sz="2400" b="1" dirty="0"/>
              <a:t>Death Benefit</a:t>
            </a:r>
          </a:p>
          <a:p>
            <a:pPr marL="0" indent="0">
              <a:buNone/>
            </a:pPr>
            <a:r>
              <a:rPr lang="en-US" sz="2400" dirty="0"/>
              <a:t>The death benefit is provided to the member's beneficiary after submission of all required documentation.</a:t>
            </a:r>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9" name="Picture 8">
            <a:extLst>
              <a:ext uri="{FF2B5EF4-FFF2-40B4-BE49-F238E27FC236}">
                <a16:creationId xmlns:a16="http://schemas.microsoft.com/office/drawing/2014/main" id="{3B4F0F44-C612-4015-8101-E94F4132430A}"/>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2352566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Retirement benefit</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a:xfrm>
            <a:off x="581193" y="2228003"/>
            <a:ext cx="11029616" cy="3633047"/>
          </a:xfrm>
        </p:spPr>
        <p:txBody>
          <a:bodyPr>
            <a:normAutofit/>
          </a:bodyPr>
          <a:lstStyle/>
          <a:p>
            <a:pPr marL="0" indent="0">
              <a:buNone/>
            </a:pPr>
            <a:r>
              <a:rPr lang="en-US" sz="2400" dirty="0"/>
              <a:t>The Retirement benefit is provided to all members who have met the requirements of retirement. </a:t>
            </a:r>
          </a:p>
          <a:p>
            <a:pPr marL="0" indent="0">
              <a:buNone/>
            </a:pPr>
            <a:r>
              <a:rPr lang="en-US" sz="2400" dirty="0"/>
              <a:t>Effective July 1, 2021, the base rate for each year of creditable service is $30.00. To calculate your base rate pension amount (Single Life Option), we multiply the years and months of creditable service by the base rate amount.</a:t>
            </a:r>
          </a:p>
          <a:p>
            <a:pPr marL="0" indent="0">
              <a:buNone/>
            </a:pPr>
            <a:r>
              <a:rPr lang="en-US" sz="2400" dirty="0"/>
              <a:t>	$30.00 x years and months = Base Rate Amount</a:t>
            </a:r>
          </a:p>
          <a:p>
            <a:pPr marL="0" indent="0">
              <a:buNone/>
            </a:pPr>
            <a:r>
              <a:rPr lang="en-US" sz="2400" dirty="0"/>
              <a:t>At retirement, a member can choose to designate survivor benefits to a spouse at a reduced amount (100% Joint Life or 50% Joint Life)</a:t>
            </a:r>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6" name="Picture 5">
            <a:extLst>
              <a:ext uri="{FF2B5EF4-FFF2-40B4-BE49-F238E27FC236}">
                <a16:creationId xmlns:a16="http://schemas.microsoft.com/office/drawing/2014/main" id="{9D81C01A-AC2E-429F-99B5-5725FA3B9402}"/>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132644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Retirement benefit:  vesting requirement</a:t>
            </a:r>
          </a:p>
        </p:txBody>
      </p:sp>
      <p:sp>
        <p:nvSpPr>
          <p:cNvPr id="13" name="Text Placeholder 12">
            <a:extLst>
              <a:ext uri="{FF2B5EF4-FFF2-40B4-BE49-F238E27FC236}">
                <a16:creationId xmlns:a16="http://schemas.microsoft.com/office/drawing/2014/main" id="{B4523EDD-78BC-46D0-B23F-D44FEF46220F}"/>
              </a:ext>
            </a:extLst>
          </p:cNvPr>
          <p:cNvSpPr>
            <a:spLocks noGrp="1"/>
          </p:cNvSpPr>
          <p:nvPr>
            <p:ph sz="half" idx="1"/>
          </p:nvPr>
        </p:nvSpPr>
        <p:spPr>
          <a:xfrm>
            <a:off x="581193" y="2228003"/>
            <a:ext cx="11029616" cy="3633047"/>
          </a:xfrm>
        </p:spPr>
        <p:txBody>
          <a:bodyPr>
            <a:noAutofit/>
          </a:bodyPr>
          <a:lstStyle/>
          <a:p>
            <a:pPr marL="0" indent="0">
              <a:buNone/>
            </a:pPr>
            <a:r>
              <a:rPr lang="en-US" sz="2400" dirty="0"/>
              <a:t>A POAB member is vested after a minimum of 10 years (join date before June 30, 2010) </a:t>
            </a:r>
            <a:r>
              <a:rPr lang="en-US" sz="2400" b="1" u="sng" dirty="0"/>
              <a:t>or</a:t>
            </a:r>
            <a:r>
              <a:rPr lang="en-US" sz="2400" dirty="0"/>
              <a:t> 15 years (join date on or after July 1, 2010) of creditable service.</a:t>
            </a:r>
          </a:p>
          <a:p>
            <a:pPr marL="0" indent="0">
              <a:buNone/>
            </a:pPr>
            <a:r>
              <a:rPr lang="en-US" sz="2400" dirty="0"/>
              <a:t>There are three ways to be eligible to draw your pension:</a:t>
            </a:r>
          </a:p>
          <a:p>
            <a:r>
              <a:rPr lang="en-US" dirty="0"/>
              <a:t>Members who are vested with POAB, at least 55 years old, and out of law enforcement.</a:t>
            </a:r>
          </a:p>
          <a:p>
            <a:r>
              <a:rPr lang="en-US" dirty="0"/>
              <a:t>Members who joined prior to July 1, 2009 (and have not rejoined at any point after), have 30 years of creditable service, and are at least 55 years old can draw a pension and continue working in law enforcement full time.</a:t>
            </a:r>
          </a:p>
          <a:p>
            <a:r>
              <a:rPr lang="en-US" dirty="0"/>
              <a:t>Members who have 30 years of creditable service with POAB and have left law enforcement may draw a pension prior to turning 55.</a:t>
            </a:r>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7" name="Picture 6">
            <a:extLst>
              <a:ext uri="{FF2B5EF4-FFF2-40B4-BE49-F238E27FC236}">
                <a16:creationId xmlns:a16="http://schemas.microsoft.com/office/drawing/2014/main" id="{7B3EA179-BE25-48E8-A1A0-C081CD1B73D2}"/>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2426062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B8EF-07F7-44A7-A4CE-9A45F6DC566C}"/>
              </a:ext>
            </a:extLst>
          </p:cNvPr>
          <p:cNvSpPr>
            <a:spLocks noGrp="1"/>
          </p:cNvSpPr>
          <p:nvPr>
            <p:ph type="title"/>
          </p:nvPr>
        </p:nvSpPr>
        <p:spPr/>
        <p:txBody>
          <a:bodyPr anchor="ctr"/>
          <a:lstStyle/>
          <a:p>
            <a:pPr algn="ctr"/>
            <a:r>
              <a:rPr lang="en-US" dirty="0"/>
              <a:t>Death Benefit</a:t>
            </a:r>
          </a:p>
        </p:txBody>
      </p:sp>
      <p:sp>
        <p:nvSpPr>
          <p:cNvPr id="8" name="Content Placeholder 7">
            <a:extLst>
              <a:ext uri="{FF2B5EF4-FFF2-40B4-BE49-F238E27FC236}">
                <a16:creationId xmlns:a16="http://schemas.microsoft.com/office/drawing/2014/main" id="{3095D070-BB57-4300-8769-4A33CC64AEC1}"/>
              </a:ext>
            </a:extLst>
          </p:cNvPr>
          <p:cNvSpPr>
            <a:spLocks noGrp="1"/>
          </p:cNvSpPr>
          <p:nvPr>
            <p:ph sz="half" idx="1"/>
          </p:nvPr>
        </p:nvSpPr>
        <p:spPr>
          <a:xfrm>
            <a:off x="438912" y="2228003"/>
            <a:ext cx="11171897" cy="3633047"/>
          </a:xfrm>
        </p:spPr>
        <p:txBody>
          <a:bodyPr>
            <a:normAutofit/>
          </a:bodyPr>
          <a:lstStyle/>
          <a:p>
            <a:pPr marL="0" indent="0">
              <a:buNone/>
            </a:pPr>
            <a:r>
              <a:rPr lang="en-US" sz="2400" dirty="0"/>
              <a:t>The death benefit is provided to the member's beneficiary.  </a:t>
            </a:r>
          </a:p>
          <a:p>
            <a:pPr marL="0" indent="0">
              <a:buNone/>
            </a:pPr>
            <a:r>
              <a:rPr lang="en-US" sz="2400" dirty="0"/>
              <a:t>A beneficiary can be anyone the member chooses and can be changed at any time by completing and returning the Beneficiary of Death Benefits Designation form.</a:t>
            </a:r>
          </a:p>
          <a:p>
            <a:pPr marL="0" indent="0">
              <a:buNone/>
            </a:pPr>
            <a:r>
              <a:rPr lang="en-US" sz="2400" dirty="0"/>
              <a:t>The amount provided to the beneficiary is determined by the stage of membership at the time of death.</a:t>
            </a:r>
          </a:p>
        </p:txBody>
      </p:sp>
      <p:sp>
        <p:nvSpPr>
          <p:cNvPr id="3" name="Slide Number Placeholder 2">
            <a:extLst>
              <a:ext uri="{FF2B5EF4-FFF2-40B4-BE49-F238E27FC236}">
                <a16:creationId xmlns:a16="http://schemas.microsoft.com/office/drawing/2014/main" id="{E13B1C01-09F1-46FC-B402-0366E5121918}"/>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a:extLst>
              <a:ext uri="{FF2B5EF4-FFF2-40B4-BE49-F238E27FC236}">
                <a16:creationId xmlns:a16="http://schemas.microsoft.com/office/drawing/2014/main" id="{CD7CB9A7-E0F4-4C5A-9A9F-33BCC1F2F292}"/>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3744398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p:txBody>
          <a:bodyPr anchor="ctr">
            <a:normAutofit/>
          </a:bodyPr>
          <a:lstStyle/>
          <a:p>
            <a:pPr algn="ctr"/>
            <a:r>
              <a:rPr lang="en-US" dirty="0"/>
              <a:t>Who is eligible for membership?</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581193" y="2005546"/>
            <a:ext cx="5683420" cy="4429121"/>
          </a:xfrm>
        </p:spPr>
        <p:txBody>
          <a:bodyPr anchor="ctr">
            <a:normAutofit/>
          </a:bodyPr>
          <a:lstStyle/>
          <a:p>
            <a:pPr marL="0" indent="0">
              <a:buNone/>
            </a:pPr>
            <a:r>
              <a:rPr lang="en-US" altLang="en-US" sz="2400" dirty="0"/>
              <a:t>Full Time, </a:t>
            </a:r>
            <a:r>
              <a:rPr lang="en-US" altLang="en-US" sz="2400" dirty="0" err="1"/>
              <a:t>P.O.S.T</a:t>
            </a:r>
            <a:r>
              <a:rPr lang="en-US" altLang="en-US" sz="2400" dirty="0"/>
              <a:t>. certified officers employed by a </a:t>
            </a:r>
            <a:r>
              <a:rPr lang="en-US" altLang="en-US" sz="2400" dirty="0" err="1"/>
              <a:t>P.O.S.T</a:t>
            </a:r>
            <a:r>
              <a:rPr lang="en-US" altLang="en-US" sz="2400" dirty="0"/>
              <a:t>. recognized agency</a:t>
            </a:r>
          </a:p>
          <a:p>
            <a:r>
              <a:rPr lang="en-US" altLang="en-US" sz="2000" dirty="0"/>
              <a:t>Law Enforcement</a:t>
            </a:r>
          </a:p>
          <a:p>
            <a:r>
              <a:rPr lang="en-US" altLang="en-US" sz="2000" dirty="0"/>
              <a:t>Correctional Officers</a:t>
            </a:r>
          </a:p>
          <a:p>
            <a:r>
              <a:rPr lang="en-US" altLang="en-US" sz="2000" dirty="0"/>
              <a:t>Probation/ Parole Officers</a:t>
            </a:r>
          </a:p>
          <a:p>
            <a:r>
              <a:rPr lang="en-US" altLang="en-US" sz="2000" dirty="0"/>
              <a:t>Juvenile Correctional Officer</a:t>
            </a:r>
          </a:p>
          <a:p>
            <a:r>
              <a:rPr lang="en-US" altLang="en-US" sz="2000" dirty="0"/>
              <a:t>Jail Officers (effective 7/1/2020)</a:t>
            </a:r>
          </a:p>
          <a:p>
            <a:r>
              <a:rPr lang="en-US" altLang="en-US" sz="2000" dirty="0"/>
              <a:t>Communications Officers (effective 7/1/2022)</a:t>
            </a:r>
            <a:endParaRPr lang="en-US" altLang="en-US" sz="1800" dirty="0"/>
          </a:p>
        </p:txBody>
      </p:sp>
      <p:sp>
        <p:nvSpPr>
          <p:cNvPr id="5" name="Slide Number Placeholder 4">
            <a:extLst>
              <a:ext uri="{FF2B5EF4-FFF2-40B4-BE49-F238E27FC236}">
                <a16:creationId xmlns:a16="http://schemas.microsoft.com/office/drawing/2014/main" id="{D2BE795F-489D-484F-8198-407F1D1ED7EA}"/>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6">
            <a:extLst>
              <a:ext uri="{FF2B5EF4-FFF2-40B4-BE49-F238E27FC236}">
                <a16:creationId xmlns:a16="http://schemas.microsoft.com/office/drawing/2014/main" id="{F2DC9395-7441-424F-AB45-9422B109EFEF}"/>
              </a:ext>
            </a:extLst>
          </p:cNvPr>
          <p:cNvPicPr>
            <a:picLocks noChangeAspect="1"/>
          </p:cNvPicPr>
          <p:nvPr/>
        </p:nvPicPr>
        <p:blipFill>
          <a:blip r:embed="rId2"/>
          <a:srcRect/>
          <a:stretch/>
        </p:blipFill>
        <p:spPr>
          <a:xfrm>
            <a:off x="581191" y="585880"/>
            <a:ext cx="1275888" cy="1275888"/>
          </a:xfrm>
          <a:prstGeom prst="rect">
            <a:avLst/>
          </a:prstGeom>
        </p:spPr>
      </p:pic>
      <p:sp>
        <p:nvSpPr>
          <p:cNvPr id="8" name="Content Placeholder 7">
            <a:extLst>
              <a:ext uri="{FF2B5EF4-FFF2-40B4-BE49-F238E27FC236}">
                <a16:creationId xmlns:a16="http://schemas.microsoft.com/office/drawing/2014/main" id="{C88DAA1F-57B3-4A72-A9E7-ACD6E57E8AA3}"/>
              </a:ext>
            </a:extLst>
          </p:cNvPr>
          <p:cNvSpPr>
            <a:spLocks noGrp="1"/>
          </p:cNvSpPr>
          <p:nvPr>
            <p:ph sz="half" idx="2"/>
          </p:nvPr>
        </p:nvSpPr>
        <p:spPr/>
        <p:txBody>
          <a:bodyPr>
            <a:normAutofit/>
          </a:bodyPr>
          <a:lstStyle/>
          <a:p>
            <a:pPr marL="0" indent="0" algn="ctr">
              <a:spcBef>
                <a:spcPts val="0"/>
              </a:spcBef>
              <a:buNone/>
            </a:pPr>
            <a:r>
              <a:rPr lang="en-US" altLang="en-US" sz="2800" i="1" dirty="0">
                <a:solidFill>
                  <a:schemeClr val="bg1"/>
                </a:solidFill>
                <a:highlight>
                  <a:srgbClr val="000080"/>
                </a:highlight>
              </a:rPr>
              <a:t>Service is transferrable through GA</a:t>
            </a:r>
          </a:p>
          <a:p>
            <a:pPr marL="0" indent="0" algn="ctr">
              <a:spcBef>
                <a:spcPts val="0"/>
              </a:spcBef>
              <a:buNone/>
            </a:pPr>
            <a:r>
              <a:rPr lang="en-US" altLang="en-US" sz="2800" i="1" dirty="0">
                <a:solidFill>
                  <a:schemeClr val="bg1"/>
                </a:solidFill>
                <a:highlight>
                  <a:srgbClr val="000080"/>
                </a:highlight>
              </a:rPr>
              <a:t> state and local law enforcement </a:t>
            </a:r>
          </a:p>
          <a:p>
            <a:pPr marL="0" indent="0" algn="ctr">
              <a:spcBef>
                <a:spcPts val="0"/>
              </a:spcBef>
              <a:spcAft>
                <a:spcPts val="0"/>
              </a:spcAft>
              <a:buNone/>
            </a:pPr>
            <a:r>
              <a:rPr lang="en-US" altLang="en-US" sz="2800" i="1" dirty="0">
                <a:solidFill>
                  <a:schemeClr val="bg1"/>
                </a:solidFill>
                <a:highlight>
                  <a:srgbClr val="000080"/>
                </a:highlight>
              </a:rPr>
              <a:t>for all qualified positions</a:t>
            </a:r>
            <a:r>
              <a:rPr lang="en-US" altLang="en-US" sz="2800" i="1" dirty="0"/>
              <a:t>.</a:t>
            </a:r>
          </a:p>
        </p:txBody>
      </p:sp>
    </p:spTree>
    <p:extLst>
      <p:ext uri="{BB962C8B-B14F-4D97-AF65-F5344CB8AC3E}">
        <p14:creationId xmlns:p14="http://schemas.microsoft.com/office/powerpoint/2010/main" val="424615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ACE3-3BC2-409A-8844-550ABEB6D81D}"/>
              </a:ext>
            </a:extLst>
          </p:cNvPr>
          <p:cNvSpPr>
            <a:spLocks noGrp="1"/>
          </p:cNvSpPr>
          <p:nvPr>
            <p:ph type="title"/>
          </p:nvPr>
        </p:nvSpPr>
        <p:spPr>
          <a:xfrm>
            <a:off x="803189" y="2619641"/>
            <a:ext cx="3089189" cy="2514600"/>
          </a:xfrm>
        </p:spPr>
        <p:txBody>
          <a:bodyPr vert="horz" lIns="91440" tIns="45720" rIns="91440" bIns="45720" rtlCol="0" anchor="ctr">
            <a:normAutofit/>
          </a:bodyPr>
          <a:lstStyle/>
          <a:p>
            <a:r>
              <a:rPr lang="en-US" dirty="0">
                <a:highlight>
                  <a:srgbClr val="000080"/>
                </a:highlight>
              </a:rPr>
              <a:t>joining the fund is simple.</a:t>
            </a:r>
            <a:br>
              <a:rPr lang="en-US" dirty="0">
                <a:highlight>
                  <a:srgbClr val="000080"/>
                </a:highlight>
              </a:rPr>
            </a:br>
            <a:br>
              <a:rPr lang="en-US" sz="1600" dirty="0">
                <a:highlight>
                  <a:srgbClr val="000080"/>
                </a:highlight>
              </a:rPr>
            </a:br>
            <a:r>
              <a:rPr lang="en-US" dirty="0">
                <a:highlight>
                  <a:srgbClr val="000080"/>
                </a:highlight>
              </a:rPr>
              <a:t>Required dues are affordable</a:t>
            </a:r>
            <a:r>
              <a:rPr lang="en-US" dirty="0"/>
              <a:t>.</a:t>
            </a:r>
          </a:p>
        </p:txBody>
      </p:sp>
      <p:sp>
        <p:nvSpPr>
          <p:cNvPr id="3" name="Content Placeholder 2">
            <a:extLst>
              <a:ext uri="{FF2B5EF4-FFF2-40B4-BE49-F238E27FC236}">
                <a16:creationId xmlns:a16="http://schemas.microsoft.com/office/drawing/2014/main" id="{B8D15C10-B8B8-46DD-99A1-F4573FCCA734}"/>
              </a:ext>
            </a:extLst>
          </p:cNvPr>
          <p:cNvSpPr>
            <a:spLocks noGrp="1"/>
          </p:cNvSpPr>
          <p:nvPr>
            <p:ph sz="half" idx="1"/>
          </p:nvPr>
        </p:nvSpPr>
        <p:spPr>
          <a:xfrm>
            <a:off x="803189" y="5247861"/>
            <a:ext cx="10585622" cy="1279627"/>
          </a:xfrm>
        </p:spPr>
        <p:txBody>
          <a:bodyPr vert="horz" lIns="91440" tIns="45720" rIns="91440" bIns="45720" rtlCol="0" anchor="ctr">
            <a:normAutofit/>
          </a:bodyPr>
          <a:lstStyle/>
          <a:p>
            <a:pPr marL="0" indent="0">
              <a:buNone/>
            </a:pPr>
            <a:r>
              <a:rPr lang="en-US" altLang="en-US" sz="2400" dirty="0"/>
              <a:t>You might be shocked at the rate of return for your contributions to the Fund.  At retirement, most members receive the total amount of money in dues they contributed to the Fund back in retirement benefits within 6-12 months.</a:t>
            </a:r>
          </a:p>
        </p:txBody>
      </p:sp>
      <p:pic>
        <p:nvPicPr>
          <p:cNvPr id="7" name="Content Placeholder 13">
            <a:extLst>
              <a:ext uri="{FF2B5EF4-FFF2-40B4-BE49-F238E27FC236}">
                <a16:creationId xmlns:a16="http://schemas.microsoft.com/office/drawing/2014/main" id="{1DFB9CBC-A1FA-44D8-9191-07189ACDC4D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4744"/>
          <a:stretch/>
        </p:blipFill>
        <p:spPr>
          <a:xfrm>
            <a:off x="4542879" y="1138069"/>
            <a:ext cx="6749961" cy="3839474"/>
          </a:xfrm>
          <a:prstGeom prst="rect">
            <a:avLst/>
          </a:prstGeom>
        </p:spPr>
      </p:pic>
      <p:pic>
        <p:nvPicPr>
          <p:cNvPr id="20" name="Picture 19">
            <a:extLst>
              <a:ext uri="{FF2B5EF4-FFF2-40B4-BE49-F238E27FC236}">
                <a16:creationId xmlns:a16="http://schemas.microsoft.com/office/drawing/2014/main" id="{0B9759F8-2300-4D0A-806E-82F00A396DEB}"/>
              </a:ext>
            </a:extLst>
          </p:cNvPr>
          <p:cNvPicPr>
            <a:picLocks noChangeAspect="1"/>
          </p:cNvPicPr>
          <p:nvPr/>
        </p:nvPicPr>
        <p:blipFill rotWithShape="1">
          <a:blip r:embed="rId4"/>
          <a:srcRect t="5259" b="4548"/>
          <a:stretch/>
        </p:blipFill>
        <p:spPr>
          <a:xfrm>
            <a:off x="899160" y="725862"/>
            <a:ext cx="2194935" cy="1979631"/>
          </a:xfrm>
          <a:prstGeom prst="rect">
            <a:avLst/>
          </a:prstGeom>
        </p:spPr>
      </p:pic>
      <p:sp>
        <p:nvSpPr>
          <p:cNvPr id="22" name="Slide Number Placeholder 4">
            <a:extLst>
              <a:ext uri="{FF2B5EF4-FFF2-40B4-BE49-F238E27FC236}">
                <a16:creationId xmlns:a16="http://schemas.microsoft.com/office/drawing/2014/main" id="{FF78DD7E-8FDA-419F-991C-2C1B5E622BE6}"/>
              </a:ext>
            </a:extLst>
          </p:cNvPr>
          <p:cNvSpPr txBox="1">
            <a:spLocks/>
          </p:cNvSpPr>
          <p:nvPr/>
        </p:nvSpPr>
        <p:spPr>
          <a:xfrm>
            <a:off x="10558300" y="5956137"/>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34370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DD43-8845-46AB-86E7-4CE84C3C67A8}"/>
              </a:ext>
            </a:extLst>
          </p:cNvPr>
          <p:cNvSpPr>
            <a:spLocks noGrp="1"/>
          </p:cNvSpPr>
          <p:nvPr>
            <p:ph type="title"/>
          </p:nvPr>
        </p:nvSpPr>
        <p:spPr/>
        <p:txBody>
          <a:bodyPr anchor="ctr"/>
          <a:lstStyle/>
          <a:p>
            <a:pPr algn="ctr"/>
            <a:r>
              <a:rPr lang="en-US" dirty="0"/>
              <a:t>JOINING THE FUND</a:t>
            </a:r>
          </a:p>
        </p:txBody>
      </p:sp>
      <p:sp>
        <p:nvSpPr>
          <p:cNvPr id="3" name="Content Placeholder 2">
            <a:extLst>
              <a:ext uri="{FF2B5EF4-FFF2-40B4-BE49-F238E27FC236}">
                <a16:creationId xmlns:a16="http://schemas.microsoft.com/office/drawing/2014/main" id="{93296EA3-D416-4446-B0F1-84FB919A6568}"/>
              </a:ext>
            </a:extLst>
          </p:cNvPr>
          <p:cNvSpPr>
            <a:spLocks noGrp="1"/>
          </p:cNvSpPr>
          <p:nvPr>
            <p:ph idx="1"/>
          </p:nvPr>
        </p:nvSpPr>
        <p:spPr/>
        <p:txBody>
          <a:bodyPr/>
          <a:lstStyle/>
          <a:p>
            <a:pPr marL="0" indent="0">
              <a:lnSpc>
                <a:spcPct val="80000"/>
              </a:lnSpc>
              <a:buNone/>
            </a:pPr>
            <a:r>
              <a:rPr lang="en-US" altLang="en-US" sz="2400" dirty="0"/>
              <a:t>To join the POAB Fund, the applicant must submit the following three items:</a:t>
            </a:r>
          </a:p>
          <a:p>
            <a:pPr marL="457200" indent="-457200">
              <a:lnSpc>
                <a:spcPct val="80000"/>
              </a:lnSpc>
              <a:buFont typeface="+mj-lt"/>
              <a:buAutoNum type="arabicPeriod"/>
            </a:pPr>
            <a:r>
              <a:rPr lang="en-US" altLang="en-US" sz="2400" dirty="0"/>
              <a:t>Application for Membership</a:t>
            </a:r>
          </a:p>
          <a:p>
            <a:pPr marL="457200" indent="-457200">
              <a:lnSpc>
                <a:spcPct val="80000"/>
              </a:lnSpc>
              <a:buFont typeface="+mj-lt"/>
              <a:buAutoNum type="arabicPeriod"/>
            </a:pPr>
            <a:r>
              <a:rPr lang="en-US" altLang="en-US" sz="2400" dirty="0"/>
              <a:t>Certification by Employing Agency Form from Current Agency</a:t>
            </a:r>
          </a:p>
          <a:p>
            <a:pPr marL="457200" indent="-457200">
              <a:lnSpc>
                <a:spcPct val="80000"/>
              </a:lnSpc>
              <a:buFont typeface="+mj-lt"/>
              <a:buAutoNum type="arabicPeriod"/>
            </a:pPr>
            <a:r>
              <a:rPr lang="en-US" altLang="en-US" sz="2400" dirty="0"/>
              <a:t>$50.00 ($25.00 application fee + $25.00 first dues payment) </a:t>
            </a:r>
          </a:p>
          <a:p>
            <a:pPr marL="781200" lvl="1" indent="-457200">
              <a:lnSpc>
                <a:spcPct val="80000"/>
              </a:lnSpc>
              <a:buFont typeface="+mj-lt"/>
              <a:buAutoNum type="arabicPeriod"/>
            </a:pPr>
            <a:r>
              <a:rPr lang="en-US" altLang="en-US" sz="1800" dirty="0"/>
              <a:t>Applicant </a:t>
            </a:r>
            <a:r>
              <a:rPr lang="en-US" sz="1800" dirty="0"/>
              <a:t>may submit an Automatic Withdrawal Authorization Form—OR—a check or money order</a:t>
            </a:r>
          </a:p>
          <a:p>
            <a:pPr marL="0" indent="0" algn="ctr">
              <a:lnSpc>
                <a:spcPct val="80000"/>
              </a:lnSpc>
              <a:buNone/>
            </a:pPr>
            <a:endParaRPr lang="en-US" altLang="en-US" sz="2000" dirty="0">
              <a:solidFill>
                <a:schemeClr val="bg1"/>
              </a:solidFill>
              <a:highlight>
                <a:srgbClr val="000080"/>
              </a:highlight>
            </a:endParaRPr>
          </a:p>
          <a:p>
            <a:pPr marL="0" indent="0" algn="ctr">
              <a:lnSpc>
                <a:spcPct val="80000"/>
              </a:lnSpc>
              <a:buNone/>
            </a:pPr>
            <a:r>
              <a:rPr lang="en-US" altLang="en-US" sz="2400" dirty="0">
                <a:solidFill>
                  <a:schemeClr val="bg1"/>
                </a:solidFill>
                <a:highlight>
                  <a:srgbClr val="000080"/>
                </a:highlight>
              </a:rPr>
              <a:t>Applications can be located on our website – www.poab.georgia.gov</a:t>
            </a:r>
          </a:p>
        </p:txBody>
      </p:sp>
      <p:sp>
        <p:nvSpPr>
          <p:cNvPr id="4" name="Slide Number Placeholder 3">
            <a:extLst>
              <a:ext uri="{FF2B5EF4-FFF2-40B4-BE49-F238E27FC236}">
                <a16:creationId xmlns:a16="http://schemas.microsoft.com/office/drawing/2014/main" id="{469529EE-ADB1-41A2-B896-F11ECF4805D1}"/>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8" name="Picture 7">
            <a:extLst>
              <a:ext uri="{FF2B5EF4-FFF2-40B4-BE49-F238E27FC236}">
                <a16:creationId xmlns:a16="http://schemas.microsoft.com/office/drawing/2014/main" id="{AA89D43D-EDC5-48A6-A07B-0BECDEF8DDB0}"/>
              </a:ext>
            </a:extLst>
          </p:cNvPr>
          <p:cNvPicPr>
            <a:picLocks noChangeAspect="1"/>
          </p:cNvPicPr>
          <p:nvPr/>
        </p:nvPicPr>
        <p:blipFill>
          <a:blip r:embed="rId2"/>
          <a:srcRect/>
          <a:stretch/>
        </p:blipFill>
        <p:spPr>
          <a:xfrm>
            <a:off x="581191" y="585880"/>
            <a:ext cx="1275888" cy="1275888"/>
          </a:xfrm>
          <a:prstGeom prst="rect">
            <a:avLst/>
          </a:prstGeom>
        </p:spPr>
      </p:pic>
    </p:spTree>
    <p:extLst>
      <p:ext uri="{BB962C8B-B14F-4D97-AF65-F5344CB8AC3E}">
        <p14:creationId xmlns:p14="http://schemas.microsoft.com/office/powerpoint/2010/main" val="462097048"/>
      </p:ext>
    </p:extLst>
  </p:cSld>
  <p:clrMapOvr>
    <a:masterClrMapping/>
  </p:clrMapOvr>
</p:sld>
</file>

<file path=ppt/theme/theme1.xml><?xml version="1.0" encoding="utf-8"?>
<a:theme xmlns:a="http://schemas.openxmlformats.org/drawingml/2006/main" name="Dividend">
  <a:themeElements>
    <a:clrScheme name="Custom 9">
      <a:dk1>
        <a:sysClr val="windowText" lastClr="000000"/>
      </a:dk1>
      <a:lt1>
        <a:sysClr val="window" lastClr="FFFFFF"/>
      </a:lt1>
      <a:dk2>
        <a:srgbClr val="3D3D3D"/>
      </a:dk2>
      <a:lt2>
        <a:srgbClr val="EBEBEB"/>
      </a:lt2>
      <a:accent1>
        <a:srgbClr val="8CA6C2"/>
      </a:accent1>
      <a:accent2>
        <a:srgbClr val="587EA7"/>
      </a:accent2>
      <a:accent3>
        <a:srgbClr val="113153"/>
      </a:accent3>
      <a:accent4>
        <a:srgbClr val="266CB8"/>
      </a:accent4>
      <a:accent5>
        <a:srgbClr val="8CA6C2"/>
      </a:accent5>
      <a:accent6>
        <a:srgbClr val="969FA7"/>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2272</TotalTime>
  <Words>1746</Words>
  <Application>Microsoft Office PowerPoint</Application>
  <PresentationFormat>Widescreen</PresentationFormat>
  <Paragraphs>147</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 MT</vt:lpstr>
      <vt:lpstr>Source Serif Pro VF</vt:lpstr>
      <vt:lpstr>Wingdings 2</vt:lpstr>
      <vt:lpstr>Dividend</vt:lpstr>
      <vt:lpstr>Peace officers’ annuity &amp; benefit fund of Georgia</vt:lpstr>
      <vt:lpstr>History of the fund</vt:lpstr>
      <vt:lpstr>two separate Forms of benefit </vt:lpstr>
      <vt:lpstr>Retirement benefit</vt:lpstr>
      <vt:lpstr>Retirement benefit:  vesting requirement</vt:lpstr>
      <vt:lpstr>Death Benefit</vt:lpstr>
      <vt:lpstr>Who is eligible for membership?</vt:lpstr>
      <vt:lpstr>joining the fund is simple.  Required dues are affordable.</vt:lpstr>
      <vt:lpstr>JOINING THE FUND</vt:lpstr>
      <vt:lpstr>Membership requirements</vt:lpstr>
      <vt:lpstr>DUES PAYMENT OPTIONS</vt:lpstr>
      <vt:lpstr>DUES PAYMENT OPTIONS</vt:lpstr>
      <vt:lpstr>reinstatement</vt:lpstr>
      <vt:lpstr>Cost to reinstate</vt:lpstr>
      <vt:lpstr>MEMBERSHIP IS TRANSFERABLE BETWEEN STATE AND LOCAL AGENCIES</vt:lpstr>
      <vt:lpstr>department and position changes</vt:lpstr>
      <vt:lpstr>Additional membership CREDIT</vt:lpstr>
      <vt:lpstr>Purchasing prior service</vt:lpstr>
      <vt:lpstr>Gap service</vt:lpstr>
      <vt:lpstr>Purchasing prior service</vt:lpstr>
      <vt:lpstr>Additional membership options</vt:lpstr>
      <vt:lpstr>What if I don’t vest – 95% Refund</vt:lpstr>
      <vt:lpstr>Choosing a back the badge plate supports the poab fund!</vt:lpstr>
      <vt:lpstr>Have questions? CONTACT US!</vt:lpstr>
      <vt:lpstr>Valuable information available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 officers’ annuity and benefit fund of Georgia</dc:title>
  <dc:creator>Aleah Armstrong</dc:creator>
  <cp:lastModifiedBy>Aleah Armstrong</cp:lastModifiedBy>
  <cp:revision>43</cp:revision>
  <dcterms:created xsi:type="dcterms:W3CDTF">2019-08-07T15:01:00Z</dcterms:created>
  <dcterms:modified xsi:type="dcterms:W3CDTF">2022-07-18T18:27:36Z</dcterms:modified>
</cp:coreProperties>
</file>